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aleway"/>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4D6045D-0BD9-4E2F-8F5A-E64063C4C73B}">
  <a:tblStyle styleId="{F4D6045D-0BD9-4E2F-8F5A-E64063C4C7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aleway-italic.fntdata"/><Relationship Id="rId12" Type="http://schemas.openxmlformats.org/officeDocument/2006/relationships/slide" Target="slides/slide6.xml"/><Relationship Id="rId34" Type="http://schemas.openxmlformats.org/officeDocument/2006/relationships/font" Target="fonts/Raleway-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Raleway-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Roger:</a:t>
            </a:r>
            <a:endParaRPr/>
          </a:p>
          <a:p>
            <a:pPr indent="0" lvl="0" marL="0" rtl="0" algn="l">
              <a:spcBef>
                <a:spcPts val="0"/>
              </a:spcBef>
              <a:spcAft>
                <a:spcPts val="0"/>
              </a:spcAft>
              <a:buNone/>
            </a:pPr>
            <a:r>
              <a:rPr lang="en"/>
              <a:t>Slide Notes:</a:t>
            </a:r>
            <a:endParaRPr/>
          </a:p>
          <a:p>
            <a:pPr indent="0" lvl="0" marL="914400" rtl="0" algn="l">
              <a:lnSpc>
                <a:spcPct val="115000"/>
              </a:lnSpc>
              <a:spcBef>
                <a:spcPts val="120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Hello, good morning and welcome to our Fall project update powered by We2Link, presentation.</a:t>
            </a:r>
            <a:endParaRPr sz="1400">
              <a:solidFill>
                <a:srgbClr val="595959"/>
              </a:solidFill>
              <a:latin typeface="Rockwell"/>
              <a:ea typeface="Rockwell"/>
              <a:cs typeface="Rockwell"/>
              <a:sym typeface="Rockwell"/>
            </a:endParaRPr>
          </a:p>
          <a:p>
            <a:pPr indent="0" lvl="0" marL="0" rtl="0" algn="l">
              <a:spcBef>
                <a:spcPts val="12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7d7409157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7d7409157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Notes: </a:t>
            </a:r>
            <a:endParaRPr/>
          </a:p>
          <a:p>
            <a:pPr indent="-298450" lvl="0" marL="457200" rtl="0" algn="l">
              <a:spcBef>
                <a:spcPts val="0"/>
              </a:spcBef>
              <a:spcAft>
                <a:spcPts val="0"/>
              </a:spcAft>
              <a:buClr>
                <a:schemeClr val="dk1"/>
              </a:buClr>
              <a:buSzPts val="1100"/>
              <a:buChar char="●"/>
            </a:pPr>
            <a:r>
              <a:rPr lang="en">
                <a:solidFill>
                  <a:schemeClr val="dk1"/>
                </a:solidFill>
              </a:rPr>
              <a:t>Another essential tool for the Want2Remember app is React; And React is a JS library. We use it because JS is a very versatile and powerful language especially for web applications. The fluidity of JS allows us to code a website that can be adapted and scaled to all kinds of devices with different screen sizes and hardwares.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That said, a leading reason we use React is because React utilizes components to build a web app. A component is just what it sounds like, it's an individual aspect or function of a web page. These components can be used like building blocks to create pages, and each component can be used multiple times and by other developers. If it helps you can  think of it like a LEGO set, and the developers are each building small chunks of a set, and when all the chunks are put together, you get the completed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 impressive part of React is the level of separation between components such as the state and effects which can be managed by the developer per component. Allowing for a very smooth and interactive UI.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Additionally, React also supports Tailwind CSS. This gives us inline HTML styling using an efficient framework which clears up many CSS files and makes real time style edits much simpler.</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7d7409157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7d7409157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slide is a very basic </a:t>
            </a:r>
            <a:r>
              <a:rPr lang="en"/>
              <a:t>breakdown</a:t>
            </a:r>
            <a:r>
              <a:rPr lang="en"/>
              <a:t> of our </a:t>
            </a:r>
            <a:r>
              <a:rPr lang="en"/>
              <a:t>roadmap</a:t>
            </a:r>
            <a:r>
              <a:rPr lang="en"/>
              <a:t> and current progress with the project. (The image on the right is the </a:t>
            </a:r>
            <a:r>
              <a:rPr lang="en"/>
              <a:t>roadmap for W2R in Jira</a:t>
            </a:r>
            <a:r>
              <a:rPr lang="en"/>
              <a:t>)</a:t>
            </a:r>
            <a:endParaRPr/>
          </a:p>
          <a:p>
            <a:pPr indent="-298450" lvl="0" marL="457200" rtl="0" algn="l">
              <a:spcBef>
                <a:spcPts val="0"/>
              </a:spcBef>
              <a:spcAft>
                <a:spcPts val="0"/>
              </a:spcAft>
              <a:buSzPts val="1100"/>
              <a:buChar char="●"/>
            </a:pPr>
            <a:r>
              <a:rPr lang="en"/>
              <a:t>For the first sprint which is two weeks long, we utilized Udemy to learn the React dom and how to code using the React library.</a:t>
            </a:r>
            <a:endParaRPr/>
          </a:p>
          <a:p>
            <a:pPr indent="-298450" lvl="0" marL="457200" rtl="0" algn="l">
              <a:spcBef>
                <a:spcPts val="0"/>
              </a:spcBef>
              <a:spcAft>
                <a:spcPts val="0"/>
              </a:spcAft>
              <a:buSzPts val="1100"/>
              <a:buChar char="●"/>
            </a:pPr>
            <a:r>
              <a:rPr lang="en"/>
              <a:t>At this point, a </a:t>
            </a:r>
            <a:r>
              <a:rPr lang="en"/>
              <a:t>little</a:t>
            </a:r>
            <a:r>
              <a:rPr lang="en"/>
              <a:t> over 20% of components are completed. However, these completed components are the </a:t>
            </a:r>
            <a:r>
              <a:rPr lang="en"/>
              <a:t>groundwork</a:t>
            </a:r>
            <a:r>
              <a:rPr lang="en"/>
              <a:t> for most of the project. Our </a:t>
            </a:r>
            <a:r>
              <a:rPr lang="en"/>
              <a:t>team</a:t>
            </a:r>
            <a:r>
              <a:rPr lang="en"/>
              <a:t> will be utilizing what we have already built and adapt it to </a:t>
            </a:r>
            <a:r>
              <a:rPr lang="en"/>
              <a:t>finish</a:t>
            </a:r>
            <a:r>
              <a:rPr lang="en"/>
              <a:t> the application.</a:t>
            </a:r>
            <a:endParaRPr/>
          </a:p>
          <a:p>
            <a:pPr indent="-298450" lvl="0" marL="457200" rtl="0" algn="l">
              <a:spcBef>
                <a:spcPts val="0"/>
              </a:spcBef>
              <a:spcAft>
                <a:spcPts val="0"/>
              </a:spcAft>
              <a:buSzPts val="1100"/>
              <a:buChar char="●"/>
            </a:pPr>
            <a:r>
              <a:rPr lang="en"/>
              <a:t>And to keep track of our </a:t>
            </a:r>
            <a:r>
              <a:rPr lang="en"/>
              <a:t>progress</a:t>
            </a:r>
            <a:r>
              <a:rPr lang="en"/>
              <a:t>, our time spent developing is tracked per task or component through Jira. Jira is going to be covered more in depth later.</a:t>
            </a:r>
            <a:endParaRPr/>
          </a:p>
          <a:p>
            <a:pPr indent="-298450" lvl="0" marL="457200" rtl="0" algn="l">
              <a:spcBef>
                <a:spcPts val="0"/>
              </a:spcBef>
              <a:spcAft>
                <a:spcPts val="0"/>
              </a:spcAft>
              <a:buSzPts val="1100"/>
              <a:buChar char="●"/>
            </a:pPr>
            <a:r>
              <a:rPr lang="en"/>
              <a:t>And finally, when a task is completed, a github pull request is created to review the code. Again, this process will be covered in more detail later in the pres.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9186c0fe2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9186c0fe2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8fd38d67b5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8fd38d67b5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Victor</a:t>
            </a:r>
            <a:endParaRPr/>
          </a:p>
          <a:p>
            <a:pPr indent="0" lvl="0" marL="0" rtl="0" algn="l">
              <a:spcBef>
                <a:spcPts val="0"/>
              </a:spcBef>
              <a:spcAft>
                <a:spcPts val="0"/>
              </a:spcAft>
              <a:buNone/>
            </a:pPr>
            <a:r>
              <a:rPr lang="en"/>
              <a:t>Color palette supports the 4 type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8e7f57236b_1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8e7f57236b_1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salvador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8e7f57236b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8e7f57236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SALVADOR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7d7409157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7d7409157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harshil</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901aa781e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901aa781e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harshil</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7d7409157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7d7409157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901aa781e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901aa781e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8e7f57236b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8e7f57236b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Roger:</a:t>
            </a:r>
            <a:endParaRPr/>
          </a:p>
          <a:p>
            <a:pPr indent="0" lvl="0" marL="0" rtl="0" algn="l">
              <a:spcBef>
                <a:spcPts val="0"/>
              </a:spcBef>
              <a:spcAft>
                <a:spcPts val="0"/>
              </a:spcAft>
              <a:buNone/>
            </a:pPr>
            <a:r>
              <a:rPr lang="en"/>
              <a:t>Slide Notes:</a:t>
            </a:r>
            <a:endParaRPr/>
          </a:p>
          <a:p>
            <a:pPr indent="0" lvl="0" marL="914400" rtl="0" algn="l">
              <a:lnSpc>
                <a:spcPct val="115000"/>
              </a:lnSpc>
              <a:spcBef>
                <a:spcPts val="120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This slide is our representation of our project deliverables we will be presenting today. We will start by introducing Michael Malone, the Founder, CEO, and sponsor of this project. </a:t>
            </a:r>
            <a:endParaRPr sz="1400">
              <a:solidFill>
                <a:srgbClr val="595959"/>
              </a:solidFill>
              <a:latin typeface="Rockwell"/>
              <a:ea typeface="Rockwell"/>
              <a:cs typeface="Rockwell"/>
              <a:sym typeface="Rockwell"/>
            </a:endParaRPr>
          </a:p>
          <a:p>
            <a:pPr indent="0" lvl="0" marL="0" rtl="0" algn="l">
              <a:spcBef>
                <a:spcPts val="12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901aa781e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901aa781e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jonah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8e7f57236b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8e7f57236b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915b54db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915b54db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7d740915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7d740915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pairs. Describe pair roles</a:t>
            </a:r>
            <a:endParaRPr/>
          </a:p>
          <a:p>
            <a:pPr indent="0" lvl="0" marL="0" rtl="0" algn="l">
              <a:spcBef>
                <a:spcPts val="0"/>
              </a:spcBef>
              <a:spcAft>
                <a:spcPts val="0"/>
              </a:spcAft>
              <a:buNone/>
            </a:pPr>
            <a:r>
              <a:rPr lang="en"/>
              <a:t>Notes:</a:t>
            </a:r>
            <a:endParaRPr/>
          </a:p>
          <a:p>
            <a:pPr indent="-298450" lvl="0" marL="457200" rtl="0" algn="l">
              <a:spcBef>
                <a:spcPts val="0"/>
              </a:spcBef>
              <a:spcAft>
                <a:spcPts val="0"/>
              </a:spcAft>
              <a:buSzPts val="1100"/>
              <a:buChar char="●"/>
            </a:pPr>
            <a:r>
              <a:rPr lang="en"/>
              <a:t>Dr. Ye, </a:t>
            </a:r>
            <a:r>
              <a:rPr lang="en"/>
              <a:t>faculty</a:t>
            </a:r>
            <a:r>
              <a:rPr lang="en"/>
              <a:t> advisor keeps team informed of Senior Design assignments</a:t>
            </a:r>
            <a:endParaRPr/>
          </a:p>
          <a:p>
            <a:pPr indent="-298450" lvl="0" marL="457200" rtl="0" algn="l">
              <a:spcBef>
                <a:spcPts val="0"/>
              </a:spcBef>
              <a:spcAft>
                <a:spcPts val="0"/>
              </a:spcAft>
              <a:buSzPts val="1100"/>
              <a:buChar char="●"/>
            </a:pPr>
            <a:r>
              <a:rPr lang="en"/>
              <a:t>Ricardo, liaison for We2Link, can go to him for questions and clarification</a:t>
            </a:r>
            <a:endParaRPr/>
          </a:p>
          <a:p>
            <a:pPr indent="-298450" lvl="0" marL="457200" rtl="0" algn="l">
              <a:spcBef>
                <a:spcPts val="0"/>
              </a:spcBef>
              <a:spcAft>
                <a:spcPts val="0"/>
              </a:spcAft>
              <a:buSzPts val="1100"/>
              <a:buChar char="●"/>
            </a:pPr>
            <a:r>
              <a:rPr lang="en"/>
              <a:t>W2R project team is divided into groups of 2. </a:t>
            </a:r>
            <a:endParaRPr/>
          </a:p>
          <a:p>
            <a:pPr indent="-298450" lvl="0" marL="457200" rtl="0" algn="l">
              <a:spcBef>
                <a:spcPts val="0"/>
              </a:spcBef>
              <a:spcAft>
                <a:spcPts val="0"/>
              </a:spcAft>
              <a:buSzPts val="1100"/>
              <a:buChar char="●"/>
            </a:pPr>
            <a:r>
              <a:rPr lang="en"/>
              <a:t>Allows for efficient </a:t>
            </a:r>
            <a:r>
              <a:rPr lang="en"/>
              <a:t>designation</a:t>
            </a:r>
            <a:r>
              <a:rPr lang="en"/>
              <a:t> of tasks as well as diversifying skill sets between two people</a:t>
            </a:r>
            <a:endParaRPr/>
          </a:p>
          <a:p>
            <a:pPr indent="-298450" lvl="0" marL="457200" rtl="0" algn="l">
              <a:spcBef>
                <a:spcPts val="0"/>
              </a:spcBef>
              <a:spcAft>
                <a:spcPts val="0"/>
              </a:spcAft>
              <a:buSzPts val="1100"/>
              <a:buChar char="●"/>
            </a:pPr>
            <a:r>
              <a:rPr lang="en"/>
              <a:t>Can mention that there are groups of 2 also </a:t>
            </a:r>
            <a:r>
              <a:rPr lang="en"/>
              <a:t>because one might not be able to make it and the other can occupy that space.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8fd38d67b5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8fd38d67b5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jesse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8fd38d67b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8fd38d67b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esse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8fd38d67b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8fd38d67b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7d7409157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7d7409157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Roger</a:t>
            </a:r>
            <a:endParaRPr/>
          </a:p>
          <a:p>
            <a:pPr indent="0" lvl="0" marL="0" rtl="0" algn="l">
              <a:spcBef>
                <a:spcPts val="0"/>
              </a:spcBef>
              <a:spcAft>
                <a:spcPts val="0"/>
              </a:spcAft>
              <a:buNone/>
            </a:pPr>
            <a:r>
              <a:rPr lang="en"/>
              <a:t>Slide Notes:</a:t>
            </a:r>
            <a:endParaRPr/>
          </a:p>
          <a:p>
            <a:pPr indent="0" lvl="0" marL="914400" rtl="0" algn="l">
              <a:lnSpc>
                <a:spcPct val="115000"/>
              </a:lnSpc>
              <a:spcBef>
                <a:spcPts val="1200"/>
              </a:spcBef>
              <a:spcAft>
                <a:spcPts val="0"/>
              </a:spcAft>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Michael’s background is that he is an Army Veteran who suffered a traumatic brain injury.</a:t>
            </a:r>
            <a:endParaRPr sz="1400">
              <a:solidFill>
                <a:srgbClr val="595959"/>
              </a:solidFill>
              <a:latin typeface="Rockwell"/>
              <a:ea typeface="Rockwell"/>
              <a:cs typeface="Rockwell"/>
              <a:sym typeface="Rockwell"/>
            </a:endParaRPr>
          </a:p>
          <a:p>
            <a:pPr indent="0" lvl="0" marL="914400" rtl="0" algn="l">
              <a:lnSpc>
                <a:spcPct val="115000"/>
              </a:lnSpc>
              <a:spcBef>
                <a:spcPts val="1200"/>
              </a:spcBef>
              <a:spcAft>
                <a:spcPts val="0"/>
              </a:spcAft>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1200"/>
              </a:spcBef>
              <a:spcAft>
                <a:spcPts val="0"/>
              </a:spcAft>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He began to work with TBI patients by interviewing these surviving patients as well as caregivers and talked to medical professionals at Walter Reed Hospital.</a:t>
            </a:r>
            <a:endParaRPr sz="1400">
              <a:solidFill>
                <a:srgbClr val="595959"/>
              </a:solidFill>
              <a:latin typeface="Rockwell"/>
              <a:ea typeface="Rockwell"/>
              <a:cs typeface="Rockwell"/>
              <a:sym typeface="Rockwell"/>
            </a:endParaRPr>
          </a:p>
          <a:p>
            <a:pPr indent="0" lvl="0" marL="914400" rtl="0" algn="l">
              <a:lnSpc>
                <a:spcPct val="115000"/>
              </a:lnSpc>
              <a:spcBef>
                <a:spcPts val="1200"/>
              </a:spcBef>
              <a:spcAft>
                <a:spcPts val="0"/>
              </a:spcAft>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1200"/>
              </a:spcBef>
              <a:spcAft>
                <a:spcPts val="0"/>
              </a:spcAft>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He gained information and determined that this impairment had impacted the lives of many people, reducing their quality of life which then gave him the idea to create the Want2Remember application.</a:t>
            </a:r>
            <a:endParaRPr sz="1400">
              <a:solidFill>
                <a:srgbClr val="595959"/>
              </a:solidFill>
              <a:latin typeface="Rockwell"/>
              <a:ea typeface="Rockwell"/>
              <a:cs typeface="Rockwell"/>
              <a:sym typeface="Rockwell"/>
            </a:endParaRPr>
          </a:p>
          <a:p>
            <a:pPr indent="0" lvl="0" marL="914400" rtl="0" algn="l">
              <a:lnSpc>
                <a:spcPct val="115000"/>
              </a:lnSpc>
              <a:spcBef>
                <a:spcPts val="1200"/>
              </a:spcBef>
              <a:spcAft>
                <a:spcPts val="0"/>
              </a:spcAft>
              <a:buClr>
                <a:schemeClr val="dk1"/>
              </a:buClr>
              <a:buSzPts val="1100"/>
              <a:buFont typeface="Arial"/>
              <a:buNone/>
            </a:pPr>
            <a:r>
              <a:t/>
            </a:r>
            <a:endParaRPr sz="1400">
              <a:solidFill>
                <a:srgbClr val="595959"/>
              </a:solidFill>
            </a:endParaRPr>
          </a:p>
          <a:p>
            <a:pPr indent="0" lvl="0" marL="0" rtl="0" algn="l">
              <a:spcBef>
                <a:spcPts val="12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7d7409157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7d7409157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Roger</a:t>
            </a:r>
            <a:endParaRPr/>
          </a:p>
          <a:p>
            <a:pPr indent="0" lvl="0" marL="0" rtl="0" algn="l">
              <a:spcBef>
                <a:spcPts val="0"/>
              </a:spcBef>
              <a:spcAft>
                <a:spcPts val="0"/>
              </a:spcAft>
              <a:buNone/>
            </a:pPr>
            <a:r>
              <a:rPr lang="en"/>
              <a:t>Slide Notes:</a:t>
            </a:r>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We2Link is a company designated to help people who suffer from TBI and other cognitive impairments.</a:t>
            </a:r>
            <a:endParaRPr sz="1400">
              <a:solidFill>
                <a:srgbClr val="595959"/>
              </a:solidFill>
              <a:latin typeface="Rockwell"/>
              <a:ea typeface="Rockwell"/>
              <a:cs typeface="Rockwell"/>
              <a:sym typeface="Rockwell"/>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Examples such as: TBI, Alzheimer's Disease, and Dementia are posing a major vulnerability to the community of veterans, elders and caregivers.</a:t>
            </a:r>
            <a:endParaRPr sz="1400">
              <a:solidFill>
                <a:srgbClr val="595959"/>
              </a:solidFill>
              <a:latin typeface="Rockwell"/>
              <a:ea typeface="Rockwell"/>
              <a:cs typeface="Rockwell"/>
              <a:sym typeface="Rockwell"/>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The main purpose for We2Link is to help those with cognitive impairments and overall daily living challenges while also giving caregivers the ability to live better lives.</a:t>
            </a:r>
            <a:endParaRPr sz="1400">
              <a:solidFill>
                <a:srgbClr val="595959"/>
              </a:solidFill>
              <a:latin typeface="Rockwell"/>
              <a:ea typeface="Rockwell"/>
              <a:cs typeface="Rockwell"/>
              <a:sym typeface="Rockwell"/>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457200" lvl="0" marL="914400" rtl="0" algn="l">
              <a:lnSpc>
                <a:spcPct val="115000"/>
              </a:lnSpc>
              <a:spcBef>
                <a:spcPts val="0"/>
              </a:spcBef>
              <a:spcAft>
                <a:spcPts val="0"/>
              </a:spcAft>
              <a:buNone/>
            </a:pPr>
            <a:r>
              <a:rPr lang="en" sz="1400">
                <a:solidFill>
                  <a:srgbClr val="595959"/>
                </a:solidFill>
                <a:latin typeface="Rockwell"/>
                <a:ea typeface="Rockwell"/>
                <a:cs typeface="Rockwell"/>
                <a:sym typeface="Rockwell"/>
              </a:rPr>
              <a:t>These purposes include reducing isolation, decreasing the caregiver’s burden, reduce pressure, anxiety and depression which can result in the reduction of suicide, and achieve an overall greater independence.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8e7f57236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8e7f57236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Roger</a:t>
            </a:r>
            <a:endParaRPr/>
          </a:p>
          <a:p>
            <a:pPr indent="0" lvl="0" marL="0" rtl="0" algn="l">
              <a:spcBef>
                <a:spcPts val="0"/>
              </a:spcBef>
              <a:spcAft>
                <a:spcPts val="0"/>
              </a:spcAft>
              <a:buNone/>
            </a:pPr>
            <a:r>
              <a:rPr lang="en"/>
              <a:t>Slide Notes:</a:t>
            </a:r>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The current goal at this time is to continue to tackle problems with cognitive impairment.</a:t>
            </a:r>
            <a:endParaRPr sz="1400">
              <a:solidFill>
                <a:srgbClr val="595959"/>
              </a:solidFill>
              <a:latin typeface="Rockwell"/>
              <a:ea typeface="Rockwell"/>
              <a:cs typeface="Rockwell"/>
              <a:sym typeface="Rockwell"/>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The phone application has been developed, using features that can assist with this issue.</a:t>
            </a:r>
            <a:endParaRPr sz="1400">
              <a:solidFill>
                <a:srgbClr val="595959"/>
              </a:solidFill>
              <a:latin typeface="Rockwell"/>
              <a:ea typeface="Rockwell"/>
              <a:cs typeface="Rockwell"/>
              <a:sym typeface="Rockwell"/>
            </a:endParaRPr>
          </a:p>
          <a:p>
            <a:pPr indent="0" lvl="0" marL="0" rtl="0" algn="l">
              <a:lnSpc>
                <a:spcPct val="115000"/>
              </a:lnSpc>
              <a:spcBef>
                <a:spcPts val="1200"/>
              </a:spcBef>
              <a:spcAft>
                <a:spcPts val="0"/>
              </a:spcAft>
              <a:buClr>
                <a:schemeClr val="dk1"/>
              </a:buClr>
              <a:buSzPts val="1100"/>
              <a:buFont typeface="Arial"/>
              <a:buNone/>
            </a:pPr>
            <a:r>
              <a:rPr lang="en" sz="1400">
                <a:solidFill>
                  <a:srgbClr val="595959"/>
                </a:solidFill>
                <a:latin typeface="Rockwell"/>
                <a:ea typeface="Rockwell"/>
                <a:cs typeface="Rockwell"/>
                <a:sym typeface="Rockwell"/>
              </a:rPr>
              <a:t> </a:t>
            </a:r>
            <a:endParaRPr sz="1400">
              <a:solidFill>
                <a:srgbClr val="595959"/>
              </a:solidFill>
              <a:latin typeface="Rockwell"/>
              <a:ea typeface="Rockwell"/>
              <a:cs typeface="Rockwell"/>
              <a:sym typeface="Rockwell"/>
            </a:endParaRPr>
          </a:p>
          <a:p>
            <a:pPr indent="0" lvl="0" marL="914400" rtl="0" algn="l">
              <a:lnSpc>
                <a:spcPct val="115000"/>
              </a:lnSpc>
              <a:spcBef>
                <a:spcPts val="0"/>
              </a:spcBef>
              <a:spcAft>
                <a:spcPts val="0"/>
              </a:spcAft>
              <a:buClr>
                <a:schemeClr val="dk1"/>
              </a:buClr>
              <a:buSzPts val="1100"/>
              <a:buFont typeface="Arial"/>
              <a:buNone/>
            </a:pPr>
            <a:r>
              <a:rPr lang="en" sz="1400">
                <a:solidFill>
                  <a:srgbClr val="595959"/>
                </a:solidFill>
              </a:rPr>
              <a:t>·</a:t>
            </a:r>
            <a:r>
              <a:rPr lang="en" sz="700">
                <a:solidFill>
                  <a:srgbClr val="595959"/>
                </a:solidFill>
                <a:latin typeface="Times New Roman"/>
                <a:ea typeface="Times New Roman"/>
                <a:cs typeface="Times New Roman"/>
                <a:sym typeface="Times New Roman"/>
              </a:rPr>
              <a:t>   	</a:t>
            </a:r>
            <a:r>
              <a:rPr lang="en" sz="1400">
                <a:solidFill>
                  <a:srgbClr val="595959"/>
                </a:solidFill>
                <a:latin typeface="Rockwell"/>
                <a:ea typeface="Rockwell"/>
                <a:cs typeface="Rockwell"/>
                <a:sym typeface="Rockwell"/>
              </a:rPr>
              <a:t>Now, this project has moved on to the next step. We are currently developing a web based version of this project, implementing new features and caregiver support to allow better availability, performance, functionality, ease of use and more.  </a:t>
            </a:r>
            <a:endParaRPr sz="1400">
              <a:solidFill>
                <a:srgbClr val="595959"/>
              </a:solidFill>
              <a:latin typeface="Rockwell"/>
              <a:ea typeface="Rockwell"/>
              <a:cs typeface="Rockwell"/>
              <a:sym typeface="Rockwe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Handoff: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I would like to hand it off to Angelo for more in depth information about the Want2Remember application.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7d7409157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7d7409157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Clr>
                <a:srgbClr val="595959"/>
              </a:buClr>
              <a:buSzPts val="1600"/>
              <a:buFont typeface="Rockwell"/>
              <a:buChar char="❖"/>
            </a:pPr>
            <a:r>
              <a:rPr lang="en" sz="1600">
                <a:solidFill>
                  <a:srgbClr val="595959"/>
                </a:solidFill>
                <a:latin typeface="Rockwell"/>
                <a:ea typeface="Rockwell"/>
                <a:cs typeface="Rockwell"/>
                <a:sym typeface="Rockwell"/>
              </a:rPr>
              <a:t>The current project of Want2Remember in the current state is mostly about implementing the web application version of its original mobile application version.</a:t>
            </a:r>
            <a:endParaRPr sz="1600">
              <a:solidFill>
                <a:srgbClr val="595959"/>
              </a:solidFill>
              <a:latin typeface="Rockwell"/>
              <a:ea typeface="Rockwell"/>
              <a:cs typeface="Rockwell"/>
              <a:sym typeface="Rockwell"/>
            </a:endParaRPr>
          </a:p>
          <a:p>
            <a:pPr indent="-330200" lvl="0" marL="457200" rtl="0" algn="l">
              <a:lnSpc>
                <a:spcPct val="105000"/>
              </a:lnSpc>
              <a:spcBef>
                <a:spcPts val="0"/>
              </a:spcBef>
              <a:spcAft>
                <a:spcPts val="0"/>
              </a:spcAft>
              <a:buClr>
                <a:srgbClr val="595959"/>
              </a:buClr>
              <a:buSzPts val="1600"/>
              <a:buFont typeface="Rockwell"/>
              <a:buChar char="❖"/>
            </a:pPr>
            <a:r>
              <a:rPr lang="en" sz="1600">
                <a:solidFill>
                  <a:srgbClr val="595959"/>
                </a:solidFill>
                <a:latin typeface="Rockwell"/>
                <a:ea typeface="Rockwell"/>
                <a:cs typeface="Rockwell"/>
                <a:sym typeface="Rockwell"/>
              </a:rPr>
              <a:t>The mobile application was created with a javascript framework called React Native and the recently created website is being implemented with React and Firebase.</a:t>
            </a:r>
            <a:endParaRPr sz="1600">
              <a:solidFill>
                <a:srgbClr val="595959"/>
              </a:solidFill>
              <a:latin typeface="Rockwell"/>
              <a:ea typeface="Rockwell"/>
              <a:cs typeface="Rockwell"/>
              <a:sym typeface="Rockwell"/>
            </a:endParaRPr>
          </a:p>
          <a:p>
            <a:pPr indent="-330200" lvl="0" marL="457200" rtl="0" algn="l">
              <a:lnSpc>
                <a:spcPct val="105000"/>
              </a:lnSpc>
              <a:spcBef>
                <a:spcPts val="0"/>
              </a:spcBef>
              <a:spcAft>
                <a:spcPts val="0"/>
              </a:spcAft>
              <a:buClr>
                <a:srgbClr val="595959"/>
              </a:buClr>
              <a:buSzPts val="1600"/>
              <a:buFont typeface="Rockwell"/>
              <a:buChar char="❖"/>
            </a:pPr>
            <a:r>
              <a:rPr lang="en" sz="1600">
                <a:solidFill>
                  <a:srgbClr val="595959"/>
                </a:solidFill>
                <a:latin typeface="Rockwell"/>
                <a:ea typeface="Rockwell"/>
                <a:cs typeface="Rockwell"/>
                <a:sym typeface="Rockwell"/>
              </a:rPr>
              <a:t>It’s an application that allows the user to create content for themselves that would help them with memory such as reminders and events for memories.</a:t>
            </a:r>
            <a:endParaRPr sz="1600">
              <a:solidFill>
                <a:srgbClr val="595959"/>
              </a:solidFill>
              <a:latin typeface="Rockwell"/>
              <a:ea typeface="Rockwell"/>
              <a:cs typeface="Rockwell"/>
              <a:sym typeface="Rockwell"/>
            </a:endParaRPr>
          </a:p>
          <a:p>
            <a:pPr indent="0" lvl="0" marL="0" rtl="0" algn="l">
              <a:lnSpc>
                <a:spcPct val="105000"/>
              </a:lnSpc>
              <a:spcBef>
                <a:spcPts val="1200"/>
              </a:spcBef>
              <a:spcAft>
                <a:spcPts val="0"/>
              </a:spcAft>
              <a:buNone/>
            </a:pPr>
            <a:r>
              <a:t/>
            </a:r>
            <a:endParaRPr sz="1600">
              <a:solidFill>
                <a:srgbClr val="595959"/>
              </a:solidFill>
              <a:latin typeface="Rockwell"/>
              <a:ea typeface="Rockwell"/>
              <a:cs typeface="Rockwell"/>
              <a:sym typeface="Rockwell"/>
            </a:endParaRPr>
          </a:p>
          <a:p>
            <a:pPr indent="0" lvl="0" marL="0" rtl="0" algn="l">
              <a:lnSpc>
                <a:spcPct val="105000"/>
              </a:lnSpc>
              <a:spcBef>
                <a:spcPts val="1200"/>
              </a:spcBef>
              <a:spcAft>
                <a:spcPts val="0"/>
              </a:spcAft>
              <a:buNone/>
            </a:pPr>
            <a:r>
              <a:rPr lang="en" sz="1600">
                <a:solidFill>
                  <a:srgbClr val="595959"/>
                </a:solidFill>
                <a:latin typeface="Rockwell"/>
                <a:ea typeface="Rockwell"/>
                <a:cs typeface="Rockwell"/>
                <a:sym typeface="Rockwell"/>
              </a:rPr>
              <a:t>React is a library</a:t>
            </a:r>
            <a:endParaRPr sz="1600">
              <a:solidFill>
                <a:srgbClr val="595959"/>
              </a:solidFill>
              <a:latin typeface="Rockwell"/>
              <a:ea typeface="Rockwell"/>
              <a:cs typeface="Rockwell"/>
              <a:sym typeface="Rockwell"/>
            </a:endParaRPr>
          </a:p>
          <a:p>
            <a:pPr indent="0" lvl="0" marL="0" rtl="0" algn="l">
              <a:lnSpc>
                <a:spcPct val="105000"/>
              </a:lnSpc>
              <a:spcBef>
                <a:spcPts val="1200"/>
              </a:spcBef>
              <a:spcAft>
                <a:spcPts val="0"/>
              </a:spcAft>
              <a:buNone/>
            </a:pPr>
            <a:r>
              <a:t/>
            </a:r>
            <a:endParaRPr sz="1600">
              <a:solidFill>
                <a:srgbClr val="595959"/>
              </a:solidFill>
              <a:latin typeface="Rockwell"/>
              <a:ea typeface="Rockwell"/>
              <a:cs typeface="Rockwell"/>
              <a:sym typeface="Rockwell"/>
            </a:endParaRPr>
          </a:p>
          <a:p>
            <a:pPr indent="-317500" lvl="0" marL="457200" rtl="0" algn="l">
              <a:lnSpc>
                <a:spcPct val="105000"/>
              </a:lnSpc>
              <a:spcBef>
                <a:spcPts val="120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The memories don’t always have to be a reminder for the future but for the past as well if a person wants to be reminded about an event that happened in the past in case they forget.</a:t>
            </a:r>
            <a:endParaRPr sz="1400">
              <a:solidFill>
                <a:srgbClr val="595959"/>
              </a:solidFill>
              <a:latin typeface="Rockwell"/>
              <a:ea typeface="Rockwell"/>
              <a:cs typeface="Rockwell"/>
              <a:sym typeface="Rockwell"/>
            </a:endParaRPr>
          </a:p>
          <a:p>
            <a:pPr indent="-317500" lvl="0" marL="4572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We are currently working on just making very generic components.</a:t>
            </a:r>
            <a:endParaRPr sz="1400">
              <a:solidFill>
                <a:srgbClr val="595959"/>
              </a:solidFill>
              <a:latin typeface="Rockwell"/>
              <a:ea typeface="Rockwell"/>
              <a:cs typeface="Rockwell"/>
              <a:sym typeface="Rockwell"/>
            </a:endParaRPr>
          </a:p>
          <a:p>
            <a:pPr indent="-317500" lvl="1" marL="9144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Input fields</a:t>
            </a:r>
            <a:endParaRPr sz="1400">
              <a:solidFill>
                <a:srgbClr val="595959"/>
              </a:solidFill>
              <a:latin typeface="Rockwell"/>
              <a:ea typeface="Rockwell"/>
              <a:cs typeface="Rockwell"/>
              <a:sym typeface="Rockwell"/>
            </a:endParaRPr>
          </a:p>
          <a:p>
            <a:pPr indent="-317500" lvl="1" marL="9144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Page routing</a:t>
            </a:r>
            <a:endParaRPr sz="1400">
              <a:solidFill>
                <a:srgbClr val="595959"/>
              </a:solidFill>
              <a:latin typeface="Rockwell"/>
              <a:ea typeface="Rockwell"/>
              <a:cs typeface="Rockwell"/>
              <a:sym typeface="Rockwell"/>
            </a:endParaRPr>
          </a:p>
          <a:p>
            <a:pPr indent="-317500" lvl="1" marL="9144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Widgets: Date Picker, Time Picker, etc.</a:t>
            </a:r>
            <a:endParaRPr sz="1400">
              <a:solidFill>
                <a:srgbClr val="595959"/>
              </a:solidFill>
              <a:latin typeface="Rockwell"/>
              <a:ea typeface="Rockwell"/>
              <a:cs typeface="Rockwell"/>
              <a:sym typeface="Rockwell"/>
            </a:endParaRPr>
          </a:p>
          <a:p>
            <a:pPr indent="-317500" lvl="0" marL="4572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Seniors from last years senior design class worked on the mobile app.</a:t>
            </a:r>
            <a:endParaRPr>
              <a:solidFill>
                <a:schemeClr val="dk1"/>
              </a:solidFill>
            </a:endParaRPr>
          </a:p>
          <a:p>
            <a:pPr indent="0" lvl="0" marL="0" rtl="0" algn="l">
              <a:lnSpc>
                <a:spcPct val="105000"/>
              </a:lnSpc>
              <a:spcBef>
                <a:spcPts val="1200"/>
              </a:spcBef>
              <a:spcAft>
                <a:spcPts val="1200"/>
              </a:spcAft>
              <a:buNone/>
            </a:pPr>
            <a:r>
              <a:t/>
            </a:r>
            <a:endParaRPr sz="1600">
              <a:solidFill>
                <a:srgbClr val="595959"/>
              </a:solidFill>
              <a:latin typeface="Rockwell"/>
              <a:ea typeface="Rockwell"/>
              <a:cs typeface="Rockwell"/>
              <a:sym typeface="Rockwe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7d7409157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7d7409157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According to an article written by National library of </a:t>
            </a:r>
            <a:r>
              <a:rPr lang="en" sz="1400">
                <a:solidFill>
                  <a:srgbClr val="595959"/>
                </a:solidFill>
                <a:latin typeface="Rockwell"/>
                <a:ea typeface="Rockwell"/>
                <a:cs typeface="Rockwell"/>
                <a:sym typeface="Rockwell"/>
              </a:rPr>
              <a:t>medicine. About 40% of the people that are of ages 65 or older have age associated memory impairment in the US. That’s about 16 million people having trouble with their cognitive abilities.</a:t>
            </a:r>
            <a:endParaRPr sz="1400">
              <a:solidFill>
                <a:srgbClr val="595959"/>
              </a:solidFill>
              <a:latin typeface="Rockwell"/>
              <a:ea typeface="Rockwell"/>
              <a:cs typeface="Rockwell"/>
              <a:sym typeface="Rockwell"/>
            </a:endParaRPr>
          </a:p>
          <a:p>
            <a:pPr indent="-317500" lvl="0" marL="4572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That same article states that About 1% of them will progress to dementia each year.</a:t>
            </a:r>
            <a:endParaRPr sz="1400">
              <a:solidFill>
                <a:srgbClr val="595959"/>
              </a:solidFill>
              <a:latin typeface="Rockwell"/>
              <a:ea typeface="Rockwell"/>
              <a:cs typeface="Rockwell"/>
              <a:sym typeface="Rockwell"/>
            </a:endParaRPr>
          </a:p>
          <a:p>
            <a:pPr indent="-317500" lvl="0" marL="457200" rtl="0" algn="l">
              <a:lnSpc>
                <a:spcPct val="105000"/>
              </a:lnSpc>
              <a:spcBef>
                <a:spcPts val="0"/>
              </a:spcBef>
              <a:spcAft>
                <a:spcPts val="0"/>
              </a:spcAft>
              <a:buClr>
                <a:srgbClr val="595959"/>
              </a:buClr>
              <a:buSzPts val="1400"/>
              <a:buFont typeface="Rockwell"/>
              <a:buChar char="❖"/>
            </a:pPr>
            <a:r>
              <a:rPr lang="en" sz="1400">
                <a:solidFill>
                  <a:srgbClr val="595959"/>
                </a:solidFill>
                <a:latin typeface="Rockwell"/>
                <a:ea typeface="Rockwell"/>
                <a:cs typeface="Rockwell"/>
                <a:sym typeface="Rockwell"/>
              </a:rPr>
              <a:t>This is something we should worry about not just for others but for ourselves as well because eventually most this will be the future for 40% of 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d740915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d7409157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tools all in this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7d7409157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7d7409157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0"/>
              </a:spcBef>
              <a:spcAft>
                <a:spcPts val="0"/>
              </a:spcAft>
              <a:buClr>
                <a:schemeClr val="lt1"/>
              </a:buClr>
              <a:buSzPts val="1100"/>
              <a:buChar char="○"/>
              <a:defRPr>
                <a:solidFill>
                  <a:schemeClr val="lt1"/>
                </a:solidFill>
              </a:defRPr>
            </a:lvl2pPr>
            <a:lvl3pPr indent="-298450" lvl="2" marL="1371600" rtl="0">
              <a:spcBef>
                <a:spcPts val="0"/>
              </a:spcBef>
              <a:spcAft>
                <a:spcPts val="0"/>
              </a:spcAft>
              <a:buClr>
                <a:schemeClr val="lt1"/>
              </a:buClr>
              <a:buSzPts val="1100"/>
              <a:buChar char="■"/>
              <a:defRPr>
                <a:solidFill>
                  <a:schemeClr val="lt1"/>
                </a:solidFill>
              </a:defRPr>
            </a:lvl3pPr>
            <a:lvl4pPr indent="-298450" lvl="3" marL="1828800" rtl="0">
              <a:spcBef>
                <a:spcPts val="0"/>
              </a:spcBef>
              <a:spcAft>
                <a:spcPts val="0"/>
              </a:spcAft>
              <a:buClr>
                <a:schemeClr val="lt1"/>
              </a:buClr>
              <a:buSzPts val="1100"/>
              <a:buChar char="●"/>
              <a:defRPr>
                <a:solidFill>
                  <a:schemeClr val="lt1"/>
                </a:solidFill>
              </a:defRPr>
            </a:lvl4pPr>
            <a:lvl5pPr indent="-298450" lvl="4" marL="2286000" rtl="0">
              <a:spcBef>
                <a:spcPts val="0"/>
              </a:spcBef>
              <a:spcAft>
                <a:spcPts val="0"/>
              </a:spcAft>
              <a:buClr>
                <a:schemeClr val="lt1"/>
              </a:buClr>
              <a:buSzPts val="1100"/>
              <a:buChar char="○"/>
              <a:defRPr>
                <a:solidFill>
                  <a:schemeClr val="lt1"/>
                </a:solidFill>
              </a:defRPr>
            </a:lvl5pPr>
            <a:lvl6pPr indent="-298450" lvl="5" marL="2743200" rtl="0">
              <a:spcBef>
                <a:spcPts val="0"/>
              </a:spcBef>
              <a:spcAft>
                <a:spcPts val="0"/>
              </a:spcAft>
              <a:buClr>
                <a:schemeClr val="lt1"/>
              </a:buClr>
              <a:buSzPts val="1100"/>
              <a:buChar char="■"/>
              <a:defRPr>
                <a:solidFill>
                  <a:schemeClr val="lt1"/>
                </a:solidFill>
              </a:defRPr>
            </a:lvl6pPr>
            <a:lvl7pPr indent="-298450" lvl="6" marL="3200400" rtl="0">
              <a:spcBef>
                <a:spcPts val="0"/>
              </a:spcBef>
              <a:spcAft>
                <a:spcPts val="0"/>
              </a:spcAft>
              <a:buClr>
                <a:schemeClr val="lt1"/>
              </a:buClr>
              <a:buSzPts val="1100"/>
              <a:buChar char="●"/>
              <a:defRPr>
                <a:solidFill>
                  <a:schemeClr val="lt1"/>
                </a:solidFill>
              </a:defRPr>
            </a:lvl7pPr>
            <a:lvl8pPr indent="-298450" lvl="7" marL="3657600" rtl="0">
              <a:spcBef>
                <a:spcPts val="0"/>
              </a:spcBef>
              <a:spcAft>
                <a:spcPts val="0"/>
              </a:spcAft>
              <a:buClr>
                <a:schemeClr val="lt1"/>
              </a:buClr>
              <a:buSzPts val="1100"/>
              <a:buChar char="○"/>
              <a:defRPr>
                <a:solidFill>
                  <a:schemeClr val="lt1"/>
                </a:solidFill>
              </a:defRPr>
            </a:lvl8pPr>
            <a:lvl9pPr indent="-298450" lvl="8" marL="4114800" rtl="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Font typeface="Rockwell"/>
              <a:buChar char="●"/>
              <a:defRPr>
                <a:latin typeface="Rockwell"/>
                <a:ea typeface="Rockwell"/>
                <a:cs typeface="Rockwell"/>
                <a:sym typeface="Rockwell"/>
              </a:defRPr>
            </a:lvl1pPr>
            <a:lvl2pPr indent="-298450" lvl="1" marL="914400" rtl="0">
              <a:spcBef>
                <a:spcPts val="0"/>
              </a:spcBef>
              <a:spcAft>
                <a:spcPts val="0"/>
              </a:spcAft>
              <a:buSzPts val="1100"/>
              <a:buFont typeface="Rockwell"/>
              <a:buChar char="○"/>
              <a:defRPr>
                <a:latin typeface="Rockwell"/>
                <a:ea typeface="Rockwell"/>
                <a:cs typeface="Rockwell"/>
                <a:sym typeface="Rockwell"/>
              </a:defRPr>
            </a:lvl2pPr>
            <a:lvl3pPr indent="-298450" lvl="2" marL="1371600" rtl="0">
              <a:spcBef>
                <a:spcPts val="0"/>
              </a:spcBef>
              <a:spcAft>
                <a:spcPts val="0"/>
              </a:spcAft>
              <a:buSzPts val="1100"/>
              <a:buFont typeface="Rockwell"/>
              <a:buChar char="■"/>
              <a:defRPr>
                <a:latin typeface="Rockwell"/>
                <a:ea typeface="Rockwell"/>
                <a:cs typeface="Rockwell"/>
                <a:sym typeface="Rockwell"/>
              </a:defRPr>
            </a:lvl3pPr>
            <a:lvl4pPr indent="-298450" lvl="3" marL="1828800" rtl="0">
              <a:spcBef>
                <a:spcPts val="0"/>
              </a:spcBef>
              <a:spcAft>
                <a:spcPts val="0"/>
              </a:spcAft>
              <a:buSzPts val="1100"/>
              <a:buFont typeface="Rockwell"/>
              <a:buChar char="●"/>
              <a:defRPr>
                <a:latin typeface="Rockwell"/>
                <a:ea typeface="Rockwell"/>
                <a:cs typeface="Rockwell"/>
                <a:sym typeface="Rockwell"/>
              </a:defRPr>
            </a:lvl4pPr>
            <a:lvl5pPr indent="-298450" lvl="4" marL="2286000" rtl="0">
              <a:spcBef>
                <a:spcPts val="0"/>
              </a:spcBef>
              <a:spcAft>
                <a:spcPts val="0"/>
              </a:spcAft>
              <a:buSzPts val="1100"/>
              <a:buFont typeface="Rockwell"/>
              <a:buChar char="○"/>
              <a:defRPr>
                <a:latin typeface="Rockwell"/>
                <a:ea typeface="Rockwell"/>
                <a:cs typeface="Rockwell"/>
                <a:sym typeface="Rockwell"/>
              </a:defRPr>
            </a:lvl5pPr>
            <a:lvl6pPr indent="-298450" lvl="5" marL="2743200" rtl="0">
              <a:spcBef>
                <a:spcPts val="0"/>
              </a:spcBef>
              <a:spcAft>
                <a:spcPts val="0"/>
              </a:spcAft>
              <a:buSzPts val="1100"/>
              <a:buFont typeface="Rockwell"/>
              <a:buChar char="■"/>
              <a:defRPr>
                <a:latin typeface="Rockwell"/>
                <a:ea typeface="Rockwell"/>
                <a:cs typeface="Rockwell"/>
                <a:sym typeface="Rockwell"/>
              </a:defRPr>
            </a:lvl6pPr>
            <a:lvl7pPr indent="-298450" lvl="6" marL="3200400" rtl="0">
              <a:spcBef>
                <a:spcPts val="0"/>
              </a:spcBef>
              <a:spcAft>
                <a:spcPts val="0"/>
              </a:spcAft>
              <a:buSzPts val="1100"/>
              <a:buFont typeface="Rockwell"/>
              <a:buChar char="●"/>
              <a:defRPr>
                <a:latin typeface="Rockwell"/>
                <a:ea typeface="Rockwell"/>
                <a:cs typeface="Rockwell"/>
                <a:sym typeface="Rockwell"/>
              </a:defRPr>
            </a:lvl7pPr>
            <a:lvl8pPr indent="-298450" lvl="7" marL="3657600" rtl="0">
              <a:spcBef>
                <a:spcPts val="0"/>
              </a:spcBef>
              <a:spcAft>
                <a:spcPts val="0"/>
              </a:spcAft>
              <a:buSzPts val="1100"/>
              <a:buFont typeface="Rockwell"/>
              <a:buChar char="○"/>
              <a:defRPr>
                <a:latin typeface="Rockwell"/>
                <a:ea typeface="Rockwell"/>
                <a:cs typeface="Rockwell"/>
                <a:sym typeface="Rockwell"/>
              </a:defRPr>
            </a:lvl8pPr>
            <a:lvl9pPr indent="-298450" lvl="8" marL="4114800" rtl="0">
              <a:spcBef>
                <a:spcPts val="0"/>
              </a:spcBef>
              <a:spcAft>
                <a:spcPts val="0"/>
              </a:spcAft>
              <a:buSzPts val="1100"/>
              <a:buFont typeface="Rockwell"/>
              <a:buChar char="■"/>
              <a:defRPr>
                <a:latin typeface="Rockwell"/>
                <a:ea typeface="Rockwell"/>
                <a:cs typeface="Rockwell"/>
                <a:sym typeface="Rockwell"/>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rt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14.png"/><Relationship Id="rId8"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85286"/>
                </a:solidFill>
                <a:latin typeface="Rockwell"/>
                <a:ea typeface="Rockwell"/>
                <a:cs typeface="Rockwell"/>
                <a:sym typeface="Rockwell"/>
              </a:rPr>
              <a:t>FALL Project Update</a:t>
            </a:r>
            <a:endParaRPr>
              <a:solidFill>
                <a:srgbClr val="285286"/>
              </a:solidFill>
              <a:latin typeface="Rockwell"/>
              <a:ea typeface="Rockwell"/>
              <a:cs typeface="Rockwell"/>
              <a:sym typeface="Rockwell"/>
            </a:endParaRPr>
          </a:p>
        </p:txBody>
      </p:sp>
      <p:sp>
        <p:nvSpPr>
          <p:cNvPr id="87" name="Google Shape;87;p13"/>
          <p:cNvSpPr txBox="1"/>
          <p:nvPr>
            <p:ph idx="1" type="subTitle"/>
          </p:nvPr>
        </p:nvSpPr>
        <p:spPr>
          <a:xfrm>
            <a:off x="727952" y="2987150"/>
            <a:ext cx="7688100" cy="5412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Clr>
                <a:srgbClr val="000000"/>
              </a:buClr>
              <a:buSzPts val="440"/>
              <a:buFont typeface="Arial"/>
              <a:buNone/>
            </a:pPr>
            <a:r>
              <a:rPr lang="en" sz="2260">
                <a:solidFill>
                  <a:srgbClr val="000000"/>
                </a:solidFill>
                <a:latin typeface="Rockwell"/>
                <a:ea typeface="Rockwell"/>
                <a:cs typeface="Rockwell"/>
                <a:sym typeface="Rockwell"/>
              </a:rPr>
              <a:t>Want 2 Remember App®</a:t>
            </a:r>
            <a:endParaRPr sz="2100">
              <a:solidFill>
                <a:srgbClr val="000000"/>
              </a:solidFill>
              <a:latin typeface="Rockwell"/>
              <a:ea typeface="Rockwell"/>
              <a:cs typeface="Rockwell"/>
              <a:sym typeface="Rockwell"/>
            </a:endParaRPr>
          </a:p>
          <a:p>
            <a:pPr indent="0" lvl="0" marL="0" rtl="0" algn="l">
              <a:lnSpc>
                <a:spcPct val="70000"/>
              </a:lnSpc>
              <a:spcBef>
                <a:spcPts val="1200"/>
              </a:spcBef>
              <a:spcAft>
                <a:spcPts val="0"/>
              </a:spcAft>
              <a:buClr>
                <a:srgbClr val="000000"/>
              </a:buClr>
              <a:buSzPts val="440"/>
              <a:buFont typeface="Arial"/>
              <a:buNone/>
            </a:pPr>
            <a:r>
              <a:rPr lang="en" sz="2260">
                <a:solidFill>
                  <a:srgbClr val="000000"/>
                </a:solidFill>
                <a:latin typeface="Rockwell"/>
                <a:ea typeface="Rockwell"/>
                <a:cs typeface="Rockwell"/>
                <a:sym typeface="Rockwell"/>
              </a:rPr>
              <a:t>              powered by We2Link, Inc. ®</a:t>
            </a:r>
            <a:endParaRPr sz="1940">
              <a:latin typeface="Rockwell"/>
              <a:ea typeface="Rockwell"/>
              <a:cs typeface="Rockwell"/>
              <a:sym typeface="Rockwell"/>
            </a:endParaRPr>
          </a:p>
        </p:txBody>
      </p:sp>
      <p:pic>
        <p:nvPicPr>
          <p:cNvPr descr="Icon&#10;&#10;Description automatically generated" id="88" name="Google Shape;88;p13"/>
          <p:cNvPicPr preferRelativeResize="0"/>
          <p:nvPr/>
        </p:nvPicPr>
        <p:blipFill rotWithShape="1">
          <a:blip r:embed="rId3">
            <a:alphaModFix/>
          </a:blip>
          <a:srcRect b="0" l="0" r="0" t="0"/>
          <a:stretch/>
        </p:blipFill>
        <p:spPr>
          <a:xfrm>
            <a:off x="5733863" y="1322453"/>
            <a:ext cx="3369177" cy="3509560"/>
          </a:xfrm>
          <a:prstGeom prst="rect">
            <a:avLst/>
          </a:prstGeom>
          <a:noFill/>
          <a:ln>
            <a:noFill/>
          </a:ln>
        </p:spPr>
      </p:pic>
      <p:sp>
        <p:nvSpPr>
          <p:cNvPr id="89" name="Google Shape;89;p13"/>
          <p:cNvSpPr txBox="1"/>
          <p:nvPr/>
        </p:nvSpPr>
        <p:spPr>
          <a:xfrm>
            <a:off x="8609500" y="1124375"/>
            <a:ext cx="357600" cy="4281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2260">
                <a:latin typeface="Rockwell"/>
                <a:ea typeface="Rockwell"/>
                <a:cs typeface="Rockwell"/>
                <a:sym typeface="Rockwell"/>
              </a:rPr>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2"/>
          <p:cNvSpPr txBox="1"/>
          <p:nvPr/>
        </p:nvSpPr>
        <p:spPr>
          <a:xfrm>
            <a:off x="6867075" y="4670400"/>
            <a:ext cx="217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Marco Gonzalez and Ryan McKean</a:t>
            </a:r>
            <a:endParaRPr sz="1000">
              <a:latin typeface="Times New Roman"/>
              <a:ea typeface="Times New Roman"/>
              <a:cs typeface="Times New Roman"/>
              <a:sym typeface="Times New Roman"/>
            </a:endParaRPr>
          </a:p>
        </p:txBody>
      </p:sp>
      <p:sp>
        <p:nvSpPr>
          <p:cNvPr id="173" name="Google Shape;173;p22"/>
          <p:cNvSpPr txBox="1"/>
          <p:nvPr>
            <p:ph idx="4294967295" type="body"/>
          </p:nvPr>
        </p:nvSpPr>
        <p:spPr>
          <a:xfrm>
            <a:off x="795375" y="1416775"/>
            <a:ext cx="5740800" cy="3253500"/>
          </a:xfrm>
          <a:prstGeom prst="rect">
            <a:avLst/>
          </a:prstGeom>
        </p:spPr>
        <p:txBody>
          <a:bodyPr anchorCtr="0" anchor="t" bIns="91425" lIns="91425" spcFirstLastPara="1" rIns="91425" wrap="square" tIns="91425">
            <a:normAutofit/>
          </a:bodyPr>
          <a:lstStyle/>
          <a:p>
            <a:pPr indent="-330200" lvl="0" marL="457200" rtl="0" algn="l">
              <a:lnSpc>
                <a:spcPct val="175000"/>
              </a:lnSpc>
              <a:spcBef>
                <a:spcPts val="0"/>
              </a:spcBef>
              <a:spcAft>
                <a:spcPts val="0"/>
              </a:spcAft>
              <a:buSzPts val="1600"/>
              <a:buFont typeface="Rockwell"/>
              <a:buChar char="❖"/>
            </a:pPr>
            <a:r>
              <a:rPr lang="en" sz="1600">
                <a:latin typeface="Rockwell"/>
                <a:ea typeface="Rockwell"/>
                <a:cs typeface="Rockwell"/>
                <a:sym typeface="Rockwell"/>
              </a:rPr>
              <a:t>React works through JavaScript.</a:t>
            </a:r>
            <a:endParaRPr sz="1600">
              <a:latin typeface="Rockwell"/>
              <a:ea typeface="Rockwell"/>
              <a:cs typeface="Rockwell"/>
              <a:sym typeface="Rockwell"/>
            </a:endParaRPr>
          </a:p>
          <a:p>
            <a:pPr indent="-330200" lvl="0" marL="457200" rtl="0" algn="l">
              <a:lnSpc>
                <a:spcPct val="175000"/>
              </a:lnSpc>
              <a:spcBef>
                <a:spcPts val="0"/>
              </a:spcBef>
              <a:spcAft>
                <a:spcPts val="0"/>
              </a:spcAft>
              <a:buSzPts val="1600"/>
              <a:buFont typeface="Rockwell"/>
              <a:buChar char="❖"/>
            </a:pPr>
            <a:r>
              <a:rPr lang="en" sz="1600">
                <a:latin typeface="Rockwell"/>
                <a:ea typeface="Rockwell"/>
                <a:cs typeface="Rockwell"/>
                <a:sym typeface="Rockwell"/>
              </a:rPr>
              <a:t>React allows for flexibility on many devices.</a:t>
            </a:r>
            <a:endParaRPr sz="1600">
              <a:latin typeface="Rockwell"/>
              <a:ea typeface="Rockwell"/>
              <a:cs typeface="Rockwell"/>
              <a:sym typeface="Rockwell"/>
            </a:endParaRPr>
          </a:p>
          <a:p>
            <a:pPr indent="-330200" lvl="0" marL="457200" rtl="0" algn="l">
              <a:lnSpc>
                <a:spcPct val="175000"/>
              </a:lnSpc>
              <a:spcBef>
                <a:spcPts val="0"/>
              </a:spcBef>
              <a:spcAft>
                <a:spcPts val="0"/>
              </a:spcAft>
              <a:buSzPts val="1600"/>
              <a:buFont typeface="Rockwell"/>
              <a:buChar char="❖"/>
            </a:pPr>
            <a:r>
              <a:rPr lang="en" sz="1600">
                <a:latin typeface="Rockwell"/>
                <a:ea typeface="Rockwell"/>
                <a:cs typeface="Rockwell"/>
                <a:sym typeface="Rockwell"/>
              </a:rPr>
              <a:t>We utilize React components like building blocks.</a:t>
            </a:r>
            <a:endParaRPr sz="1600">
              <a:latin typeface="Rockwell"/>
              <a:ea typeface="Rockwell"/>
              <a:cs typeface="Rockwell"/>
              <a:sym typeface="Rockwell"/>
            </a:endParaRPr>
          </a:p>
          <a:p>
            <a:pPr indent="-330200" lvl="0" marL="457200" rtl="0" algn="l">
              <a:lnSpc>
                <a:spcPct val="175000"/>
              </a:lnSpc>
              <a:spcBef>
                <a:spcPts val="0"/>
              </a:spcBef>
              <a:spcAft>
                <a:spcPts val="0"/>
              </a:spcAft>
              <a:buSzPts val="1600"/>
              <a:buFont typeface="Rockwell"/>
              <a:buChar char="❖"/>
            </a:pPr>
            <a:r>
              <a:rPr lang="en" sz="1600">
                <a:latin typeface="Rockwell"/>
                <a:ea typeface="Rockwell"/>
                <a:cs typeface="Rockwell"/>
                <a:sym typeface="Rockwell"/>
              </a:rPr>
              <a:t>Developers can manage state and effects for each component.</a:t>
            </a:r>
            <a:endParaRPr sz="1600">
              <a:latin typeface="Rockwell"/>
              <a:ea typeface="Rockwell"/>
              <a:cs typeface="Rockwell"/>
              <a:sym typeface="Rockwell"/>
            </a:endParaRPr>
          </a:p>
          <a:p>
            <a:pPr indent="-330200" lvl="0" marL="457200" rtl="0" algn="l">
              <a:lnSpc>
                <a:spcPct val="175000"/>
              </a:lnSpc>
              <a:spcBef>
                <a:spcPts val="0"/>
              </a:spcBef>
              <a:spcAft>
                <a:spcPts val="0"/>
              </a:spcAft>
              <a:buSzPts val="1600"/>
              <a:buFont typeface="Rockwell"/>
              <a:buChar char="❖"/>
            </a:pPr>
            <a:r>
              <a:rPr lang="en" sz="1600">
                <a:latin typeface="Rockwell"/>
                <a:ea typeface="Rockwell"/>
                <a:cs typeface="Rockwell"/>
                <a:sym typeface="Rockwell"/>
              </a:rPr>
              <a:t>Tailwind CSS is also being used for more efficient styling </a:t>
            </a:r>
            <a:endParaRPr sz="1600">
              <a:latin typeface="Rockwell"/>
              <a:ea typeface="Rockwell"/>
              <a:cs typeface="Rockwell"/>
              <a:sym typeface="Rockwell"/>
            </a:endParaRPr>
          </a:p>
        </p:txBody>
      </p:sp>
      <p:pic>
        <p:nvPicPr>
          <p:cNvPr id="174" name="Google Shape;174;p22"/>
          <p:cNvPicPr preferRelativeResize="0"/>
          <p:nvPr/>
        </p:nvPicPr>
        <p:blipFill>
          <a:blip r:embed="rId3">
            <a:alphaModFix/>
          </a:blip>
          <a:stretch>
            <a:fillRect/>
          </a:stretch>
        </p:blipFill>
        <p:spPr>
          <a:xfrm>
            <a:off x="7052401" y="2980900"/>
            <a:ext cx="1659500" cy="1740875"/>
          </a:xfrm>
          <a:prstGeom prst="rect">
            <a:avLst/>
          </a:prstGeom>
          <a:noFill/>
          <a:ln>
            <a:noFill/>
          </a:ln>
        </p:spPr>
      </p:pic>
      <p:pic>
        <p:nvPicPr>
          <p:cNvPr id="175" name="Google Shape;175;p22"/>
          <p:cNvPicPr preferRelativeResize="0"/>
          <p:nvPr/>
        </p:nvPicPr>
        <p:blipFill>
          <a:blip r:embed="rId4">
            <a:alphaModFix/>
          </a:blip>
          <a:stretch>
            <a:fillRect/>
          </a:stretch>
        </p:blipFill>
        <p:spPr>
          <a:xfrm>
            <a:off x="8528250" y="3501775"/>
            <a:ext cx="615759" cy="535200"/>
          </a:xfrm>
          <a:prstGeom prst="rect">
            <a:avLst/>
          </a:prstGeom>
          <a:noFill/>
          <a:ln>
            <a:noFill/>
          </a:ln>
        </p:spPr>
      </p:pic>
      <p:sp>
        <p:nvSpPr>
          <p:cNvPr id="176" name="Google Shape;176;p22"/>
          <p:cNvSpPr txBox="1"/>
          <p:nvPr>
            <p:ph type="title"/>
          </p:nvPr>
        </p:nvSpPr>
        <p:spPr>
          <a:xfrm>
            <a:off x="615725" y="642425"/>
            <a:ext cx="63228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891"/>
              <a:buNone/>
            </a:pPr>
            <a:r>
              <a:rPr lang="en" sz="2300">
                <a:latin typeface="Rockwell"/>
                <a:ea typeface="Rockwell"/>
                <a:cs typeface="Rockwell"/>
                <a:sym typeface="Rockwell"/>
              </a:rPr>
              <a:t>Why React for Want2Remember</a:t>
            </a:r>
            <a:r>
              <a:rPr b="0" lang="en" sz="1500">
                <a:solidFill>
                  <a:schemeClr val="accent1"/>
                </a:solidFill>
                <a:latin typeface="Rockwell"/>
                <a:ea typeface="Rockwell"/>
                <a:cs typeface="Rockwell"/>
                <a:sym typeface="Rockwell"/>
              </a:rPr>
              <a:t>®️</a:t>
            </a:r>
            <a:r>
              <a:rPr lang="en" sz="1856">
                <a:latin typeface="Rockwell"/>
                <a:ea typeface="Rockwell"/>
                <a:cs typeface="Rockwell"/>
                <a:sym typeface="Rockwell"/>
              </a:rPr>
              <a:t>?</a:t>
            </a:r>
            <a:endParaRPr sz="1856">
              <a:latin typeface="Rockwell"/>
              <a:ea typeface="Rockwell"/>
              <a:cs typeface="Rockwell"/>
              <a:sym typeface="Rockwell"/>
            </a:endParaRPr>
          </a:p>
        </p:txBody>
      </p:sp>
      <p:sp>
        <p:nvSpPr>
          <p:cNvPr id="177" name="Google Shape;177;p22"/>
          <p:cNvSpPr txBox="1"/>
          <p:nvPr>
            <p:ph type="title"/>
          </p:nvPr>
        </p:nvSpPr>
        <p:spPr>
          <a:xfrm>
            <a:off x="8188000" y="4512675"/>
            <a:ext cx="407400" cy="2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en" sz="1500">
                <a:solidFill>
                  <a:srgbClr val="285286"/>
                </a:solidFill>
              </a:rPr>
              <a:t>®️</a:t>
            </a:r>
            <a:endParaRPr sz="1500">
              <a:solidFill>
                <a:srgbClr val="285286"/>
              </a:solidFill>
            </a:endParaRPr>
          </a:p>
        </p:txBody>
      </p:sp>
      <p:pic>
        <p:nvPicPr>
          <p:cNvPr id="178" name="Google Shape;178;p22"/>
          <p:cNvPicPr preferRelativeResize="0"/>
          <p:nvPr/>
        </p:nvPicPr>
        <p:blipFill rotWithShape="1">
          <a:blip r:embed="rId5">
            <a:alphaModFix/>
          </a:blip>
          <a:srcRect b="3783" l="0" r="62152" t="15727"/>
          <a:stretch/>
        </p:blipFill>
        <p:spPr>
          <a:xfrm>
            <a:off x="6867075" y="1177637"/>
            <a:ext cx="1844825" cy="1394112"/>
          </a:xfrm>
          <a:prstGeom prst="rect">
            <a:avLst/>
          </a:prstGeom>
          <a:noFill/>
          <a:ln>
            <a:noFill/>
          </a:ln>
        </p:spPr>
      </p:pic>
      <p:pic>
        <p:nvPicPr>
          <p:cNvPr id="179" name="Google Shape;179;p22"/>
          <p:cNvPicPr preferRelativeResize="0"/>
          <p:nvPr/>
        </p:nvPicPr>
        <p:blipFill>
          <a:blip r:embed="rId6">
            <a:alphaModFix/>
          </a:blip>
          <a:stretch>
            <a:fillRect/>
          </a:stretch>
        </p:blipFill>
        <p:spPr>
          <a:xfrm>
            <a:off x="2110998" y="4378275"/>
            <a:ext cx="4756089" cy="63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3"/>
          <p:cNvSpPr txBox="1"/>
          <p:nvPr>
            <p:ph type="title"/>
          </p:nvPr>
        </p:nvSpPr>
        <p:spPr>
          <a:xfrm>
            <a:off x="629275" y="537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Completed Tasks</a:t>
            </a:r>
            <a:endParaRPr>
              <a:latin typeface="Rockwell"/>
              <a:ea typeface="Rockwell"/>
              <a:cs typeface="Rockwell"/>
              <a:sym typeface="Rockwell"/>
            </a:endParaRPr>
          </a:p>
        </p:txBody>
      </p:sp>
      <p:sp>
        <p:nvSpPr>
          <p:cNvPr id="185" name="Google Shape;185;p23"/>
          <p:cNvSpPr txBox="1"/>
          <p:nvPr/>
        </p:nvSpPr>
        <p:spPr>
          <a:xfrm>
            <a:off x="8063975" y="4758900"/>
            <a:ext cx="120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Ryan McKean</a:t>
            </a:r>
            <a:endParaRPr sz="1000">
              <a:latin typeface="Times New Roman"/>
              <a:ea typeface="Times New Roman"/>
              <a:cs typeface="Times New Roman"/>
              <a:sym typeface="Times New Roman"/>
            </a:endParaRPr>
          </a:p>
        </p:txBody>
      </p:sp>
      <p:sp>
        <p:nvSpPr>
          <p:cNvPr id="186" name="Google Shape;186;p23"/>
          <p:cNvSpPr txBox="1"/>
          <p:nvPr>
            <p:ph idx="1" type="body"/>
          </p:nvPr>
        </p:nvSpPr>
        <p:spPr>
          <a:xfrm>
            <a:off x="320025" y="2007575"/>
            <a:ext cx="4621200" cy="22611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SzPts val="1600"/>
              <a:buFont typeface="Rockwell"/>
              <a:buChar char="❖"/>
            </a:pPr>
            <a:r>
              <a:rPr lang="en" sz="1600">
                <a:latin typeface="Rockwell"/>
                <a:ea typeface="Rockwell"/>
                <a:cs typeface="Rockwell"/>
                <a:sym typeface="Rockwell"/>
              </a:rPr>
              <a:t>Completed a 48 hour online react course</a:t>
            </a:r>
            <a:endParaRPr sz="1600">
              <a:latin typeface="Rockwell"/>
              <a:ea typeface="Rockwell"/>
              <a:cs typeface="Rockwell"/>
              <a:sym typeface="Rockwell"/>
            </a:endParaRPr>
          </a:p>
          <a:p>
            <a:pPr indent="-330200" lvl="0" marL="457200" rtl="0" algn="l">
              <a:lnSpc>
                <a:spcPct val="200000"/>
              </a:lnSpc>
              <a:spcBef>
                <a:spcPts val="0"/>
              </a:spcBef>
              <a:spcAft>
                <a:spcPts val="0"/>
              </a:spcAft>
              <a:buSzPts val="1600"/>
              <a:buFont typeface="Rockwell"/>
              <a:buChar char="❖"/>
            </a:pPr>
            <a:r>
              <a:rPr lang="en" sz="1600"/>
              <a:t>12/58 components </a:t>
            </a:r>
            <a:r>
              <a:rPr lang="en" sz="1600"/>
              <a:t>reviewed and merged</a:t>
            </a:r>
            <a:endParaRPr sz="1600"/>
          </a:p>
          <a:p>
            <a:pPr indent="-330200" lvl="0" marL="457200" rtl="0" algn="l">
              <a:lnSpc>
                <a:spcPct val="200000"/>
              </a:lnSpc>
              <a:spcBef>
                <a:spcPts val="0"/>
              </a:spcBef>
              <a:spcAft>
                <a:spcPts val="0"/>
              </a:spcAft>
              <a:buSzPts val="1600"/>
              <a:buChar char="❖"/>
            </a:pPr>
            <a:r>
              <a:rPr lang="en" sz="1600"/>
              <a:t>203 hours total time spent developing</a:t>
            </a:r>
            <a:endParaRPr sz="1600"/>
          </a:p>
          <a:p>
            <a:pPr indent="-330200" lvl="0" marL="457200" rtl="0" algn="l">
              <a:lnSpc>
                <a:spcPct val="200000"/>
              </a:lnSpc>
              <a:spcBef>
                <a:spcPts val="0"/>
              </a:spcBef>
              <a:spcAft>
                <a:spcPts val="0"/>
              </a:spcAft>
              <a:buSzPts val="1600"/>
              <a:buFont typeface="Rockwell"/>
              <a:buChar char="❖"/>
            </a:pPr>
            <a:r>
              <a:rPr lang="en" sz="1600">
                <a:latin typeface="Rockwell"/>
                <a:ea typeface="Rockwell"/>
                <a:cs typeface="Rockwell"/>
                <a:sym typeface="Rockwell"/>
              </a:rPr>
              <a:t>Completed pull request reviews</a:t>
            </a:r>
            <a:endParaRPr sz="1600">
              <a:latin typeface="Rockwell"/>
              <a:ea typeface="Rockwell"/>
              <a:cs typeface="Rockwell"/>
              <a:sym typeface="Rockwell"/>
            </a:endParaRPr>
          </a:p>
        </p:txBody>
      </p:sp>
      <p:pic>
        <p:nvPicPr>
          <p:cNvPr id="187" name="Google Shape;187;p23"/>
          <p:cNvPicPr preferRelativeResize="0"/>
          <p:nvPr/>
        </p:nvPicPr>
        <p:blipFill>
          <a:blip r:embed="rId3">
            <a:alphaModFix/>
          </a:blip>
          <a:stretch>
            <a:fillRect/>
          </a:stretch>
        </p:blipFill>
        <p:spPr>
          <a:xfrm>
            <a:off x="4941224" y="537000"/>
            <a:ext cx="4202776" cy="4221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type="title"/>
          </p:nvPr>
        </p:nvSpPr>
        <p:spPr>
          <a:xfrm>
            <a:off x="727650" y="613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Overall Project Architecture </a:t>
            </a:r>
            <a:endParaRPr>
              <a:latin typeface="Rockwell"/>
              <a:ea typeface="Rockwell"/>
              <a:cs typeface="Rockwell"/>
              <a:sym typeface="Rockwell"/>
            </a:endParaRPr>
          </a:p>
        </p:txBody>
      </p:sp>
      <p:sp>
        <p:nvSpPr>
          <p:cNvPr id="193" name="Google Shape;193;p24"/>
          <p:cNvSpPr txBox="1"/>
          <p:nvPr/>
        </p:nvSpPr>
        <p:spPr>
          <a:xfrm>
            <a:off x="6919450" y="4771525"/>
            <a:ext cx="204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Victor Flores and Salvador Cornejo</a:t>
            </a:r>
            <a:endParaRPr sz="1000">
              <a:latin typeface="Times New Roman"/>
              <a:ea typeface="Times New Roman"/>
              <a:cs typeface="Times New Roman"/>
              <a:sym typeface="Times New Roman"/>
            </a:endParaRPr>
          </a:p>
        </p:txBody>
      </p:sp>
      <p:sp>
        <p:nvSpPr>
          <p:cNvPr id="194" name="Google Shape;194;p24"/>
          <p:cNvSpPr txBox="1"/>
          <p:nvPr>
            <p:ph idx="1" type="body"/>
          </p:nvPr>
        </p:nvSpPr>
        <p:spPr>
          <a:xfrm>
            <a:off x="727650" y="2167225"/>
            <a:ext cx="3370500" cy="2103000"/>
          </a:xfrm>
          <a:prstGeom prst="rect">
            <a:avLst/>
          </a:prstGeom>
        </p:spPr>
        <p:txBody>
          <a:bodyPr anchorCtr="0" anchor="t" bIns="91425" lIns="91425" spcFirstLastPara="1" rIns="91425" wrap="square" tIns="91425">
            <a:normAutofit/>
          </a:bodyPr>
          <a:lstStyle/>
          <a:p>
            <a:pPr indent="-330200" lvl="0" marL="457200" rtl="0" algn="l">
              <a:lnSpc>
                <a:spcPct val="200000"/>
              </a:lnSpc>
              <a:spcBef>
                <a:spcPts val="0"/>
              </a:spcBef>
              <a:spcAft>
                <a:spcPts val="0"/>
              </a:spcAft>
              <a:buSzPts val="1600"/>
              <a:buFont typeface="Rockwell"/>
              <a:buChar char="❖"/>
            </a:pPr>
            <a:r>
              <a:rPr lang="en" sz="1600"/>
              <a:t>Based on react components</a:t>
            </a:r>
            <a:endParaRPr sz="1600"/>
          </a:p>
          <a:p>
            <a:pPr indent="-330200" lvl="0" marL="457200" rtl="0" algn="l">
              <a:lnSpc>
                <a:spcPct val="200000"/>
              </a:lnSpc>
              <a:spcBef>
                <a:spcPts val="0"/>
              </a:spcBef>
              <a:spcAft>
                <a:spcPts val="0"/>
              </a:spcAft>
              <a:buSzPts val="1600"/>
              <a:buChar char="❖"/>
            </a:pPr>
            <a:r>
              <a:rPr lang="en" sz="1600"/>
              <a:t>Modular</a:t>
            </a:r>
            <a:endParaRPr sz="1600"/>
          </a:p>
          <a:p>
            <a:pPr indent="-330200" lvl="0" marL="457200" rtl="0" algn="l">
              <a:lnSpc>
                <a:spcPct val="200000"/>
              </a:lnSpc>
              <a:spcBef>
                <a:spcPts val="0"/>
              </a:spcBef>
              <a:spcAft>
                <a:spcPts val="0"/>
              </a:spcAft>
              <a:buSzPts val="1600"/>
              <a:buChar char="❖"/>
            </a:pPr>
            <a:r>
              <a:rPr lang="en" sz="1600"/>
              <a:t>Reusable</a:t>
            </a:r>
            <a:endParaRPr sz="1600"/>
          </a:p>
        </p:txBody>
      </p:sp>
      <p:pic>
        <p:nvPicPr>
          <p:cNvPr id="195" name="Google Shape;195;p24"/>
          <p:cNvPicPr preferRelativeResize="0"/>
          <p:nvPr/>
        </p:nvPicPr>
        <p:blipFill>
          <a:blip r:embed="rId3">
            <a:alphaModFix/>
          </a:blip>
          <a:stretch>
            <a:fillRect/>
          </a:stretch>
        </p:blipFill>
        <p:spPr>
          <a:xfrm>
            <a:off x="4437250" y="1893400"/>
            <a:ext cx="4038454" cy="292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679900" y="585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In Depth Component Review</a:t>
            </a:r>
            <a:endParaRPr>
              <a:latin typeface="Rockwell"/>
              <a:ea typeface="Rockwell"/>
              <a:cs typeface="Rockwell"/>
              <a:sym typeface="Rockwell"/>
            </a:endParaRPr>
          </a:p>
        </p:txBody>
      </p:sp>
      <p:sp>
        <p:nvSpPr>
          <p:cNvPr id="201" name="Google Shape;201;p25"/>
          <p:cNvSpPr txBox="1"/>
          <p:nvPr>
            <p:ph idx="1" type="body"/>
          </p:nvPr>
        </p:nvSpPr>
        <p:spPr>
          <a:xfrm>
            <a:off x="729450" y="2323100"/>
            <a:ext cx="2926500" cy="1599300"/>
          </a:xfrm>
          <a:prstGeom prst="rect">
            <a:avLst/>
          </a:prstGeom>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Clr>
                <a:schemeClr val="accent1"/>
              </a:buClr>
              <a:buSzPts val="1600"/>
              <a:buFont typeface="Rockwell"/>
              <a:buChar char="❖"/>
            </a:pPr>
            <a:r>
              <a:rPr lang="en" sz="1600"/>
              <a:t>What do they do</a:t>
            </a:r>
            <a:endParaRPr sz="1600"/>
          </a:p>
          <a:p>
            <a:pPr indent="-330200" lvl="0" marL="457200" rtl="0" algn="l">
              <a:lnSpc>
                <a:spcPct val="140000"/>
              </a:lnSpc>
              <a:spcBef>
                <a:spcPts val="0"/>
              </a:spcBef>
              <a:spcAft>
                <a:spcPts val="0"/>
              </a:spcAft>
              <a:buClr>
                <a:schemeClr val="accent1"/>
              </a:buClr>
              <a:buSzPts val="1600"/>
              <a:buFont typeface="Rockwell"/>
              <a:buChar char="❖"/>
            </a:pPr>
            <a:r>
              <a:rPr lang="en" sz="1600"/>
              <a:t>Libraries used</a:t>
            </a:r>
            <a:endParaRPr sz="1600"/>
          </a:p>
          <a:p>
            <a:pPr indent="-330200" lvl="0" marL="457200" rtl="0" algn="l">
              <a:lnSpc>
                <a:spcPct val="140000"/>
              </a:lnSpc>
              <a:spcBef>
                <a:spcPts val="0"/>
              </a:spcBef>
              <a:spcAft>
                <a:spcPts val="0"/>
              </a:spcAft>
              <a:buClr>
                <a:schemeClr val="accent1"/>
              </a:buClr>
              <a:buSzPts val="1600"/>
              <a:buFont typeface="Arial"/>
              <a:buChar char="❖"/>
            </a:pPr>
            <a:r>
              <a:rPr lang="en" sz="1600"/>
              <a:t>Concepts</a:t>
            </a:r>
            <a:endParaRPr sz="1600"/>
          </a:p>
          <a:p>
            <a:pPr indent="0" lvl="0" marL="0" rtl="0" algn="l">
              <a:lnSpc>
                <a:spcPct val="140000"/>
              </a:lnSpc>
              <a:spcBef>
                <a:spcPts val="0"/>
              </a:spcBef>
              <a:spcAft>
                <a:spcPts val="0"/>
              </a:spcAft>
              <a:buNone/>
            </a:pPr>
            <a:r>
              <a:t/>
            </a:r>
            <a:endParaRPr/>
          </a:p>
        </p:txBody>
      </p:sp>
      <p:pic>
        <p:nvPicPr>
          <p:cNvPr id="202" name="Google Shape;202;p25"/>
          <p:cNvPicPr preferRelativeResize="0"/>
          <p:nvPr/>
        </p:nvPicPr>
        <p:blipFill>
          <a:blip r:embed="rId3">
            <a:alphaModFix/>
          </a:blip>
          <a:stretch>
            <a:fillRect/>
          </a:stretch>
        </p:blipFill>
        <p:spPr>
          <a:xfrm>
            <a:off x="5098400" y="2020600"/>
            <a:ext cx="2480575" cy="1740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727650" y="6061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Memory Creation</a:t>
            </a:r>
            <a:endParaRPr>
              <a:latin typeface="Rockwell"/>
              <a:ea typeface="Rockwell"/>
              <a:cs typeface="Rockwell"/>
              <a:sym typeface="Rockwell"/>
            </a:endParaRPr>
          </a:p>
        </p:txBody>
      </p:sp>
      <p:pic>
        <p:nvPicPr>
          <p:cNvPr id="208" name="Google Shape;208;p26"/>
          <p:cNvPicPr preferRelativeResize="0"/>
          <p:nvPr/>
        </p:nvPicPr>
        <p:blipFill rotWithShape="1">
          <a:blip r:embed="rId3">
            <a:alphaModFix/>
          </a:blip>
          <a:srcRect b="11063" l="0" r="0" t="0"/>
          <a:stretch/>
        </p:blipFill>
        <p:spPr>
          <a:xfrm>
            <a:off x="4196800" y="524075"/>
            <a:ext cx="4947200" cy="4485026"/>
          </a:xfrm>
          <a:prstGeom prst="rect">
            <a:avLst/>
          </a:prstGeom>
          <a:noFill/>
          <a:ln>
            <a:noFill/>
          </a:ln>
        </p:spPr>
      </p:pic>
      <p:sp>
        <p:nvSpPr>
          <p:cNvPr id="209" name="Google Shape;209;p26"/>
          <p:cNvSpPr txBox="1"/>
          <p:nvPr/>
        </p:nvSpPr>
        <p:spPr>
          <a:xfrm>
            <a:off x="6922900" y="4871400"/>
            <a:ext cx="232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Victor Flores and Salvador Cornejo</a:t>
            </a:r>
            <a:endParaRPr sz="1000">
              <a:latin typeface="Times New Roman"/>
              <a:ea typeface="Times New Roman"/>
              <a:cs typeface="Times New Roman"/>
              <a:sym typeface="Times New Roman"/>
            </a:endParaRPr>
          </a:p>
        </p:txBody>
      </p:sp>
      <p:sp>
        <p:nvSpPr>
          <p:cNvPr id="210" name="Google Shape;210;p26"/>
          <p:cNvSpPr txBox="1"/>
          <p:nvPr>
            <p:ph idx="1" type="body"/>
          </p:nvPr>
        </p:nvSpPr>
        <p:spPr>
          <a:xfrm>
            <a:off x="727650" y="1624050"/>
            <a:ext cx="3930900" cy="1895400"/>
          </a:xfrm>
          <a:prstGeom prst="rect">
            <a:avLst/>
          </a:prstGeom>
        </p:spPr>
        <p:txBody>
          <a:bodyPr anchorCtr="0" anchor="t" bIns="91425" lIns="91425" spcFirstLastPara="1" rIns="91425" wrap="square" tIns="91425">
            <a:normAutofit/>
          </a:bodyPr>
          <a:lstStyle/>
          <a:p>
            <a:pPr indent="-330200" lvl="0" marL="457200" rtl="0" algn="l">
              <a:lnSpc>
                <a:spcPct val="140000"/>
              </a:lnSpc>
              <a:spcBef>
                <a:spcPts val="0"/>
              </a:spcBef>
              <a:spcAft>
                <a:spcPts val="0"/>
              </a:spcAft>
              <a:buSzPts val="1600"/>
              <a:buFont typeface="Rockwell"/>
              <a:buChar char="❖"/>
            </a:pPr>
            <a:r>
              <a:rPr lang="en" sz="1600">
                <a:latin typeface="Rockwell"/>
                <a:ea typeface="Rockwell"/>
                <a:cs typeface="Rockwell"/>
                <a:sym typeface="Rockwell"/>
              </a:rPr>
              <a:t>Used for creating memories</a:t>
            </a:r>
            <a:endParaRPr sz="1600">
              <a:latin typeface="Rockwell"/>
              <a:ea typeface="Rockwell"/>
              <a:cs typeface="Rockwell"/>
              <a:sym typeface="Rockwell"/>
            </a:endParaRPr>
          </a:p>
          <a:p>
            <a:pPr indent="-330200" lvl="0" marL="457200" rtl="0" algn="l">
              <a:lnSpc>
                <a:spcPct val="140000"/>
              </a:lnSpc>
              <a:spcBef>
                <a:spcPts val="0"/>
              </a:spcBef>
              <a:spcAft>
                <a:spcPts val="0"/>
              </a:spcAft>
              <a:buSzPts val="1600"/>
              <a:buFont typeface="Rockwell"/>
              <a:buChar char="❖"/>
            </a:pPr>
            <a:r>
              <a:rPr lang="en" sz="1600"/>
              <a:t>Libraries used are Dayjs and Calendar</a:t>
            </a:r>
            <a:endParaRPr sz="1600">
              <a:latin typeface="Rockwell"/>
              <a:ea typeface="Rockwell"/>
              <a:cs typeface="Rockwell"/>
              <a:sym typeface="Rockwell"/>
            </a:endParaRPr>
          </a:p>
          <a:p>
            <a:pPr indent="-330200" lvl="0" marL="457200" rtl="0" algn="l">
              <a:lnSpc>
                <a:spcPct val="140000"/>
              </a:lnSpc>
              <a:spcBef>
                <a:spcPts val="0"/>
              </a:spcBef>
              <a:spcAft>
                <a:spcPts val="0"/>
              </a:spcAft>
              <a:buSzPts val="1600"/>
              <a:buFont typeface="Rockwell"/>
              <a:buChar char="❖"/>
            </a:pPr>
            <a:r>
              <a:rPr lang="en" sz="1600"/>
              <a:t>Saved data by user is updated using useState from react.</a:t>
            </a:r>
            <a:endParaRPr sz="1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7650" y="603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Location Picker</a:t>
            </a:r>
            <a:endParaRPr>
              <a:latin typeface="Rockwell"/>
              <a:ea typeface="Rockwell"/>
              <a:cs typeface="Rockwell"/>
              <a:sym typeface="Rockwell"/>
            </a:endParaRPr>
          </a:p>
        </p:txBody>
      </p:sp>
      <p:sp>
        <p:nvSpPr>
          <p:cNvPr id="216" name="Google Shape;216;p27"/>
          <p:cNvSpPr txBox="1"/>
          <p:nvPr>
            <p:ph idx="1" type="body"/>
          </p:nvPr>
        </p:nvSpPr>
        <p:spPr>
          <a:xfrm>
            <a:off x="288625" y="1569775"/>
            <a:ext cx="3990900" cy="3113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Offers three different location options.</a:t>
            </a:r>
            <a:endParaRPr sz="1600"/>
          </a:p>
          <a:p>
            <a:pPr indent="-330200" lvl="0" marL="457200" rtl="0" algn="l">
              <a:spcBef>
                <a:spcPts val="0"/>
              </a:spcBef>
              <a:spcAft>
                <a:spcPts val="0"/>
              </a:spcAft>
              <a:buSzPts val="1600"/>
              <a:buChar char="❖"/>
            </a:pPr>
            <a:r>
              <a:rPr lang="en" sz="1600"/>
              <a:t>Uses javascript navigator geolocation to get current location.</a:t>
            </a:r>
            <a:endParaRPr sz="1600"/>
          </a:p>
          <a:p>
            <a:pPr indent="-330200" lvl="0" marL="457200" rtl="0" algn="l">
              <a:spcBef>
                <a:spcPts val="0"/>
              </a:spcBef>
              <a:spcAft>
                <a:spcPts val="0"/>
              </a:spcAft>
              <a:buSzPts val="1600"/>
              <a:buChar char="❖"/>
            </a:pPr>
            <a:r>
              <a:rPr lang="en" sz="1600"/>
              <a:t>Uses google-map-react, react-geocode, and react-google-places-autocomplete</a:t>
            </a:r>
            <a:endParaRPr sz="1600"/>
          </a:p>
          <a:p>
            <a:pPr indent="0" lvl="0" marL="0" rtl="0" algn="l">
              <a:spcBef>
                <a:spcPts val="1200"/>
              </a:spcBef>
              <a:spcAft>
                <a:spcPts val="1200"/>
              </a:spcAft>
              <a:buNone/>
            </a:pPr>
            <a:r>
              <a:t/>
            </a:r>
            <a:endParaRPr/>
          </a:p>
        </p:txBody>
      </p:sp>
      <p:pic>
        <p:nvPicPr>
          <p:cNvPr id="217" name="Google Shape;217;p27"/>
          <p:cNvPicPr preferRelativeResize="0"/>
          <p:nvPr/>
        </p:nvPicPr>
        <p:blipFill>
          <a:blip r:embed="rId3">
            <a:alphaModFix/>
          </a:blip>
          <a:stretch>
            <a:fillRect/>
          </a:stretch>
        </p:blipFill>
        <p:spPr>
          <a:xfrm>
            <a:off x="4279600" y="1023325"/>
            <a:ext cx="2079600" cy="3332999"/>
          </a:xfrm>
          <a:prstGeom prst="rect">
            <a:avLst/>
          </a:prstGeom>
          <a:noFill/>
          <a:ln>
            <a:noFill/>
          </a:ln>
        </p:spPr>
      </p:pic>
      <p:cxnSp>
        <p:nvCxnSpPr>
          <p:cNvPr id="218" name="Google Shape;218;p27"/>
          <p:cNvCxnSpPr/>
          <p:nvPr/>
        </p:nvCxnSpPr>
        <p:spPr>
          <a:xfrm flipH="1" rot="10800000">
            <a:off x="6359200" y="1329850"/>
            <a:ext cx="502800" cy="193200"/>
          </a:xfrm>
          <a:prstGeom prst="straightConnector1">
            <a:avLst/>
          </a:prstGeom>
          <a:noFill/>
          <a:ln cap="flat" cmpd="sng" w="9525">
            <a:solidFill>
              <a:schemeClr val="dk2"/>
            </a:solidFill>
            <a:prstDash val="solid"/>
            <a:round/>
            <a:headEnd len="med" w="med" type="none"/>
            <a:tailEnd len="med" w="med" type="triangle"/>
          </a:ln>
        </p:spPr>
      </p:cxnSp>
      <p:pic>
        <p:nvPicPr>
          <p:cNvPr id="219" name="Google Shape;219;p27"/>
          <p:cNvPicPr preferRelativeResize="0"/>
          <p:nvPr/>
        </p:nvPicPr>
        <p:blipFill>
          <a:blip r:embed="rId4">
            <a:alphaModFix/>
          </a:blip>
          <a:stretch>
            <a:fillRect/>
          </a:stretch>
        </p:blipFill>
        <p:spPr>
          <a:xfrm>
            <a:off x="7171975" y="2621175"/>
            <a:ext cx="1652075" cy="1898301"/>
          </a:xfrm>
          <a:prstGeom prst="rect">
            <a:avLst/>
          </a:prstGeom>
          <a:noFill/>
          <a:ln>
            <a:noFill/>
          </a:ln>
        </p:spPr>
      </p:pic>
      <p:sp>
        <p:nvSpPr>
          <p:cNvPr id="220" name="Google Shape;220;p27"/>
          <p:cNvSpPr txBox="1"/>
          <p:nvPr/>
        </p:nvSpPr>
        <p:spPr>
          <a:xfrm>
            <a:off x="6504238" y="4683225"/>
            <a:ext cx="2367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Lato"/>
                <a:ea typeface="Lato"/>
                <a:cs typeface="Lato"/>
                <a:sym typeface="Lato"/>
              </a:rPr>
              <a:t>Victor Flores and Salvador Cornejo</a:t>
            </a:r>
            <a:endParaRPr sz="1100">
              <a:latin typeface="Lato"/>
              <a:ea typeface="Lato"/>
              <a:cs typeface="Lato"/>
              <a:sym typeface="Lato"/>
            </a:endParaRPr>
          </a:p>
        </p:txBody>
      </p:sp>
      <p:cxnSp>
        <p:nvCxnSpPr>
          <p:cNvPr id="221" name="Google Shape;221;p27"/>
          <p:cNvCxnSpPr/>
          <p:nvPr/>
        </p:nvCxnSpPr>
        <p:spPr>
          <a:xfrm>
            <a:off x="7897000" y="2177362"/>
            <a:ext cx="9600" cy="407700"/>
          </a:xfrm>
          <a:prstGeom prst="straightConnector1">
            <a:avLst/>
          </a:prstGeom>
          <a:noFill/>
          <a:ln cap="flat" cmpd="sng" w="9525">
            <a:solidFill>
              <a:schemeClr val="dk2"/>
            </a:solidFill>
            <a:prstDash val="solid"/>
            <a:round/>
            <a:headEnd len="med" w="med" type="none"/>
            <a:tailEnd len="med" w="med" type="triangle"/>
          </a:ln>
        </p:spPr>
      </p:cxnSp>
      <p:pic>
        <p:nvPicPr>
          <p:cNvPr id="222" name="Google Shape;222;p27"/>
          <p:cNvPicPr preferRelativeResize="0"/>
          <p:nvPr/>
        </p:nvPicPr>
        <p:blipFill>
          <a:blip r:embed="rId5">
            <a:alphaModFix/>
          </a:blip>
          <a:stretch>
            <a:fillRect/>
          </a:stretch>
        </p:blipFill>
        <p:spPr>
          <a:xfrm>
            <a:off x="6862000" y="603925"/>
            <a:ext cx="2079600" cy="15373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type="title"/>
          </p:nvPr>
        </p:nvSpPr>
        <p:spPr>
          <a:xfrm>
            <a:off x="727650" y="5838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Create Memory Screen</a:t>
            </a:r>
            <a:endParaRPr>
              <a:latin typeface="Rockwell"/>
              <a:ea typeface="Rockwell"/>
              <a:cs typeface="Rockwell"/>
              <a:sym typeface="Rockwell"/>
            </a:endParaRPr>
          </a:p>
        </p:txBody>
      </p:sp>
      <p:pic>
        <p:nvPicPr>
          <p:cNvPr id="228" name="Google Shape;228;p28"/>
          <p:cNvPicPr preferRelativeResize="0"/>
          <p:nvPr/>
        </p:nvPicPr>
        <p:blipFill>
          <a:blip r:embed="rId3">
            <a:alphaModFix/>
          </a:blip>
          <a:stretch>
            <a:fillRect/>
          </a:stretch>
        </p:blipFill>
        <p:spPr>
          <a:xfrm>
            <a:off x="4459650" y="1399250"/>
            <a:ext cx="4430449" cy="2345001"/>
          </a:xfrm>
          <a:prstGeom prst="rect">
            <a:avLst/>
          </a:prstGeom>
          <a:noFill/>
          <a:ln cap="flat" cmpd="sng" w="28575">
            <a:solidFill>
              <a:schemeClr val="dk2"/>
            </a:solidFill>
            <a:prstDash val="solid"/>
            <a:round/>
            <a:headEnd len="sm" w="sm" type="none"/>
            <a:tailEnd len="sm" w="sm" type="none"/>
          </a:ln>
        </p:spPr>
      </p:pic>
      <p:sp>
        <p:nvSpPr>
          <p:cNvPr id="229" name="Google Shape;229;p28"/>
          <p:cNvSpPr txBox="1"/>
          <p:nvPr>
            <p:ph idx="1" type="body"/>
          </p:nvPr>
        </p:nvSpPr>
        <p:spPr>
          <a:xfrm>
            <a:off x="727650" y="1666950"/>
            <a:ext cx="3614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Allows the user to select the type of memory they want to create</a:t>
            </a:r>
            <a:endParaRPr sz="1600">
              <a:latin typeface="Rockwell"/>
              <a:ea typeface="Rockwell"/>
              <a:cs typeface="Rockwell"/>
              <a:sym typeface="Rockwell"/>
            </a:endParaRPr>
          </a:p>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Reads color</a:t>
            </a:r>
            <a:r>
              <a:rPr lang="en" sz="1600"/>
              <a:t> palette </a:t>
            </a:r>
            <a:r>
              <a:rPr lang="en" sz="1600">
                <a:latin typeface="Rockwell"/>
                <a:ea typeface="Rockwell"/>
                <a:cs typeface="Rockwell"/>
                <a:sym typeface="Rockwell"/>
              </a:rPr>
              <a:t>from firebase</a:t>
            </a:r>
            <a:endParaRPr sz="1600">
              <a:latin typeface="Rockwell"/>
              <a:ea typeface="Rockwell"/>
              <a:cs typeface="Rockwell"/>
              <a:sym typeface="Rockwell"/>
            </a:endParaRPr>
          </a:p>
          <a:p>
            <a:pPr indent="0" lvl="0" marL="0" rtl="0" algn="l">
              <a:spcBef>
                <a:spcPts val="1200"/>
              </a:spcBef>
              <a:spcAft>
                <a:spcPts val="1200"/>
              </a:spcAft>
              <a:buNone/>
            </a:pPr>
            <a:r>
              <a:t/>
            </a:r>
            <a:endParaRPr sz="1600">
              <a:latin typeface="Rockwell"/>
              <a:ea typeface="Rockwell"/>
              <a:cs typeface="Rockwell"/>
              <a:sym typeface="Rockwell"/>
            </a:endParaRPr>
          </a:p>
        </p:txBody>
      </p:sp>
      <p:sp>
        <p:nvSpPr>
          <p:cNvPr id="230" name="Google Shape;230;p28"/>
          <p:cNvSpPr txBox="1"/>
          <p:nvPr/>
        </p:nvSpPr>
        <p:spPr>
          <a:xfrm>
            <a:off x="6926400" y="4804800"/>
            <a:ext cx="221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Harshil and Jonah</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9"/>
          <p:cNvSpPr txBox="1"/>
          <p:nvPr>
            <p:ph type="title"/>
          </p:nvPr>
        </p:nvSpPr>
        <p:spPr>
          <a:xfrm>
            <a:off x="727650" y="595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Customize Memory Screen Colors</a:t>
            </a:r>
            <a:endParaRPr>
              <a:latin typeface="Rockwell"/>
              <a:ea typeface="Rockwell"/>
              <a:cs typeface="Rockwell"/>
              <a:sym typeface="Rockwell"/>
            </a:endParaRPr>
          </a:p>
        </p:txBody>
      </p:sp>
      <p:sp>
        <p:nvSpPr>
          <p:cNvPr id="236" name="Google Shape;236;p29"/>
          <p:cNvSpPr txBox="1"/>
          <p:nvPr>
            <p:ph idx="1" type="body"/>
          </p:nvPr>
        </p:nvSpPr>
        <p:spPr>
          <a:xfrm>
            <a:off x="727650" y="1867350"/>
            <a:ext cx="55929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Implemented a screen for color palettes</a:t>
            </a:r>
            <a:endParaRPr sz="1600">
              <a:latin typeface="Rockwell"/>
              <a:ea typeface="Rockwell"/>
              <a:cs typeface="Rockwell"/>
              <a:sym typeface="Rockwell"/>
            </a:endParaRPr>
          </a:p>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User is able to click on the checkbox at the top right to select a specific palette.</a:t>
            </a:r>
            <a:endParaRPr sz="1600">
              <a:latin typeface="Rockwell"/>
              <a:ea typeface="Rockwell"/>
              <a:cs typeface="Rockwell"/>
              <a:sym typeface="Rockwell"/>
            </a:endParaRPr>
          </a:p>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The color palette data is created and stored on firebase when the user signs in.</a:t>
            </a:r>
            <a:endParaRPr sz="1600">
              <a:latin typeface="Rockwell"/>
              <a:ea typeface="Rockwell"/>
              <a:cs typeface="Rockwell"/>
              <a:sym typeface="Rockwell"/>
            </a:endParaRPr>
          </a:p>
          <a:p>
            <a:pPr indent="-330200" lvl="0" marL="457200" rtl="0" algn="l">
              <a:spcBef>
                <a:spcPts val="0"/>
              </a:spcBef>
              <a:spcAft>
                <a:spcPts val="0"/>
              </a:spcAft>
              <a:buSzPts val="1600"/>
              <a:buFont typeface="Rockwell"/>
              <a:buChar char="❖"/>
            </a:pPr>
            <a:r>
              <a:rPr lang="en" sz="1600">
                <a:latin typeface="Rockwell"/>
                <a:ea typeface="Rockwell"/>
                <a:cs typeface="Rockwell"/>
                <a:sym typeface="Rockwell"/>
              </a:rPr>
              <a:t>Users can change the palette and edit palettes, all changes are stored on firebase</a:t>
            </a:r>
            <a:endParaRPr sz="1600">
              <a:latin typeface="Rockwell"/>
              <a:ea typeface="Rockwell"/>
              <a:cs typeface="Rockwell"/>
              <a:sym typeface="Rockwell"/>
            </a:endParaRPr>
          </a:p>
        </p:txBody>
      </p:sp>
      <p:pic>
        <p:nvPicPr>
          <p:cNvPr id="237" name="Google Shape;237;p29"/>
          <p:cNvPicPr preferRelativeResize="0"/>
          <p:nvPr/>
        </p:nvPicPr>
        <p:blipFill>
          <a:blip r:embed="rId3">
            <a:alphaModFix/>
          </a:blip>
          <a:stretch>
            <a:fillRect/>
          </a:stretch>
        </p:blipFill>
        <p:spPr>
          <a:xfrm>
            <a:off x="6322349" y="507763"/>
            <a:ext cx="2854075" cy="4127974"/>
          </a:xfrm>
          <a:prstGeom prst="rect">
            <a:avLst/>
          </a:prstGeom>
          <a:noFill/>
          <a:ln cap="flat" cmpd="sng" w="28575">
            <a:solidFill>
              <a:schemeClr val="dk2"/>
            </a:solidFill>
            <a:prstDash val="solid"/>
            <a:round/>
            <a:headEnd len="sm" w="sm" type="none"/>
            <a:tailEnd len="sm" w="sm" type="none"/>
          </a:ln>
        </p:spPr>
      </p:pic>
      <p:sp>
        <p:nvSpPr>
          <p:cNvPr id="238" name="Google Shape;238;p29"/>
          <p:cNvSpPr txBox="1"/>
          <p:nvPr/>
        </p:nvSpPr>
        <p:spPr>
          <a:xfrm>
            <a:off x="6926400" y="4804800"/>
            <a:ext cx="221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Harshil and Jonah</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0"/>
          <p:cNvSpPr txBox="1"/>
          <p:nvPr>
            <p:ph type="title"/>
          </p:nvPr>
        </p:nvSpPr>
        <p:spPr>
          <a:xfrm>
            <a:off x="727650" y="595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What We Will Be Doing </a:t>
            </a:r>
            <a:r>
              <a:rPr lang="en">
                <a:latin typeface="Rockwell"/>
                <a:ea typeface="Rockwell"/>
                <a:cs typeface="Rockwell"/>
                <a:sym typeface="Rockwell"/>
              </a:rPr>
              <a:t>(</a:t>
            </a:r>
            <a:r>
              <a:rPr lang="en">
                <a:latin typeface="Rockwell"/>
                <a:ea typeface="Rockwell"/>
                <a:cs typeface="Rockwell"/>
                <a:sym typeface="Rockwell"/>
              </a:rPr>
              <a:t>End of Semester)</a:t>
            </a:r>
            <a:endParaRPr>
              <a:latin typeface="Rockwell"/>
              <a:ea typeface="Rockwell"/>
              <a:cs typeface="Rockwell"/>
              <a:sym typeface="Rockwell"/>
            </a:endParaRPr>
          </a:p>
        </p:txBody>
      </p:sp>
      <p:sp>
        <p:nvSpPr>
          <p:cNvPr id="244" name="Google Shape;244;p30"/>
          <p:cNvSpPr txBox="1"/>
          <p:nvPr>
            <p:ph idx="1" type="body"/>
          </p:nvPr>
        </p:nvSpPr>
        <p:spPr>
          <a:xfrm>
            <a:off x="727650" y="1806200"/>
            <a:ext cx="7688700" cy="2261100"/>
          </a:xfrm>
          <a:prstGeom prst="rect">
            <a:avLst/>
          </a:prstGeom>
        </p:spPr>
        <p:txBody>
          <a:bodyPr anchorCtr="0" anchor="t" bIns="91425" lIns="91425" spcFirstLastPara="1" rIns="91425" wrap="square" tIns="91425">
            <a:noAutofit/>
          </a:bodyPr>
          <a:lstStyle/>
          <a:p>
            <a:pPr indent="-331603" lvl="0" marL="457200" rtl="0" algn="l">
              <a:lnSpc>
                <a:spcPct val="130000"/>
              </a:lnSpc>
              <a:spcBef>
                <a:spcPts val="0"/>
              </a:spcBef>
              <a:spcAft>
                <a:spcPts val="0"/>
              </a:spcAft>
              <a:buSzPts val="1622"/>
              <a:buFont typeface="Rockwell"/>
              <a:buChar char="❖"/>
            </a:pPr>
            <a:r>
              <a:rPr lang="en" sz="1622">
                <a:latin typeface="Rockwell"/>
                <a:ea typeface="Rockwell"/>
                <a:cs typeface="Rockwell"/>
                <a:sym typeface="Rockwell"/>
              </a:rPr>
              <a:t>We will continue </a:t>
            </a:r>
            <a:r>
              <a:rPr lang="en" sz="1622"/>
              <a:t>adding</a:t>
            </a:r>
            <a:r>
              <a:rPr lang="en" sz="1622">
                <a:latin typeface="Rockwell"/>
                <a:ea typeface="Rockwell"/>
                <a:cs typeface="Rockwell"/>
                <a:sym typeface="Rockwell"/>
              </a:rPr>
              <a:t> components to the web application and make it as close </a:t>
            </a:r>
            <a:r>
              <a:rPr lang="en" sz="1622"/>
              <a:t>as possible to the mobile application</a:t>
            </a:r>
            <a:r>
              <a:rPr lang="en" sz="1622">
                <a:latin typeface="Rockwell"/>
                <a:ea typeface="Rockwell"/>
                <a:cs typeface="Rockwell"/>
                <a:sym typeface="Rockwell"/>
              </a:rPr>
              <a:t>.</a:t>
            </a:r>
            <a:endParaRPr sz="1622"/>
          </a:p>
          <a:p>
            <a:pPr indent="-331603" lvl="0" marL="457200" rtl="0" algn="l">
              <a:lnSpc>
                <a:spcPct val="130000"/>
              </a:lnSpc>
              <a:spcBef>
                <a:spcPts val="0"/>
              </a:spcBef>
              <a:spcAft>
                <a:spcPts val="0"/>
              </a:spcAft>
              <a:buSzPts val="1622"/>
              <a:buChar char="❖"/>
            </a:pPr>
            <a:r>
              <a:rPr lang="en" sz="1622"/>
              <a:t>Add a </a:t>
            </a:r>
            <a:r>
              <a:rPr lang="en" sz="1622"/>
              <a:t>help</a:t>
            </a:r>
            <a:r>
              <a:rPr lang="en" sz="1622"/>
              <a:t> and feedback feature for the web app.</a:t>
            </a:r>
            <a:endParaRPr sz="1622"/>
          </a:p>
          <a:p>
            <a:pPr indent="-331603" lvl="0" marL="457200" rtl="0" algn="l">
              <a:lnSpc>
                <a:spcPct val="130000"/>
              </a:lnSpc>
              <a:spcBef>
                <a:spcPts val="0"/>
              </a:spcBef>
              <a:spcAft>
                <a:spcPts val="0"/>
              </a:spcAft>
              <a:buSzPts val="1622"/>
              <a:buChar char="❖"/>
            </a:pPr>
            <a:r>
              <a:rPr lang="en" sz="1622"/>
              <a:t>Files can be imported </a:t>
            </a:r>
            <a:endParaRPr sz="1622"/>
          </a:p>
          <a:p>
            <a:pPr indent="-331603" lvl="0" marL="457200" rtl="0" algn="l">
              <a:lnSpc>
                <a:spcPct val="130000"/>
              </a:lnSpc>
              <a:spcBef>
                <a:spcPts val="0"/>
              </a:spcBef>
              <a:spcAft>
                <a:spcPts val="0"/>
              </a:spcAft>
              <a:buSzPts val="1622"/>
              <a:buFont typeface="Rockwell"/>
              <a:buChar char="❖"/>
            </a:pPr>
            <a:r>
              <a:rPr lang="en" sz="1622">
                <a:latin typeface="Rockwell"/>
                <a:ea typeface="Rockwell"/>
                <a:cs typeface="Rockwell"/>
                <a:sym typeface="Rockwell"/>
              </a:rPr>
              <a:t>P</a:t>
            </a:r>
            <a:r>
              <a:rPr lang="en" sz="1622">
                <a:latin typeface="Rockwell"/>
                <a:ea typeface="Rockwell"/>
                <a:cs typeface="Rockwell"/>
                <a:sym typeface="Rockwell"/>
              </a:rPr>
              <a:t>rovide more customization for the user</a:t>
            </a:r>
            <a:endParaRPr sz="1622">
              <a:latin typeface="Rockwell"/>
              <a:ea typeface="Rockwell"/>
              <a:cs typeface="Rockwell"/>
              <a:sym typeface="Rockwell"/>
            </a:endParaRPr>
          </a:p>
          <a:p>
            <a:pPr indent="-331603" lvl="1" marL="914400" rtl="0" algn="l">
              <a:lnSpc>
                <a:spcPct val="130000"/>
              </a:lnSpc>
              <a:spcBef>
                <a:spcPts val="0"/>
              </a:spcBef>
              <a:spcAft>
                <a:spcPts val="0"/>
              </a:spcAft>
              <a:buSzPts val="1622"/>
              <a:buFont typeface="Rockwell"/>
              <a:buChar char="➢"/>
            </a:pPr>
            <a:r>
              <a:rPr lang="en" sz="1622">
                <a:latin typeface="Rockwell"/>
                <a:ea typeface="Rockwell"/>
                <a:cs typeface="Rockwell"/>
                <a:sym typeface="Rockwell"/>
              </a:rPr>
              <a:t>Ability to </a:t>
            </a:r>
            <a:r>
              <a:rPr lang="en" sz="1622"/>
              <a:t>toggle between different page views </a:t>
            </a:r>
            <a:endParaRPr sz="1622">
              <a:latin typeface="Rockwell"/>
              <a:ea typeface="Rockwell"/>
              <a:cs typeface="Rockwell"/>
              <a:sym typeface="Rockwell"/>
            </a:endParaRPr>
          </a:p>
          <a:p>
            <a:pPr indent="-331603" lvl="1" marL="914400" rtl="0" algn="l">
              <a:lnSpc>
                <a:spcPct val="130000"/>
              </a:lnSpc>
              <a:spcBef>
                <a:spcPts val="0"/>
              </a:spcBef>
              <a:spcAft>
                <a:spcPts val="0"/>
              </a:spcAft>
              <a:buSzPts val="1622"/>
              <a:buFont typeface="Rockwell"/>
              <a:buChar char="➢"/>
            </a:pPr>
            <a:r>
              <a:rPr lang="en" sz="1622">
                <a:latin typeface="Rockwell"/>
                <a:ea typeface="Rockwell"/>
                <a:cs typeface="Rockwell"/>
                <a:sym typeface="Rockwell"/>
              </a:rPr>
              <a:t>Change the </a:t>
            </a:r>
            <a:r>
              <a:rPr lang="en" sz="1622"/>
              <a:t>b</a:t>
            </a:r>
            <a:r>
              <a:rPr lang="en" sz="1622">
                <a:latin typeface="Rockwell"/>
                <a:ea typeface="Rockwell"/>
                <a:cs typeface="Rockwell"/>
                <a:sym typeface="Rockwell"/>
              </a:rPr>
              <a:t>ackground color</a:t>
            </a:r>
            <a:endParaRPr sz="1622">
              <a:latin typeface="Rockwell"/>
              <a:ea typeface="Rockwell"/>
              <a:cs typeface="Rockwell"/>
              <a:sym typeface="Rockwell"/>
            </a:endParaRPr>
          </a:p>
          <a:p>
            <a:pPr indent="0" lvl="0" marL="0" rtl="0" algn="l">
              <a:lnSpc>
                <a:spcPct val="95000"/>
              </a:lnSpc>
              <a:spcBef>
                <a:spcPts val="1200"/>
              </a:spcBef>
              <a:spcAft>
                <a:spcPts val="1200"/>
              </a:spcAft>
              <a:buSzPts val="605"/>
              <a:buNone/>
            </a:pPr>
            <a:r>
              <a:t/>
            </a:r>
            <a:endParaRPr sz="904"/>
          </a:p>
        </p:txBody>
      </p:sp>
      <p:sp>
        <p:nvSpPr>
          <p:cNvPr id="245" name="Google Shape;245;p30"/>
          <p:cNvSpPr txBox="1"/>
          <p:nvPr/>
        </p:nvSpPr>
        <p:spPr>
          <a:xfrm>
            <a:off x="6926400" y="4743300"/>
            <a:ext cx="221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Harshil and Jonah</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1" type="body"/>
          </p:nvPr>
        </p:nvSpPr>
        <p:spPr>
          <a:xfrm>
            <a:off x="578650" y="1666950"/>
            <a:ext cx="6268800" cy="2426400"/>
          </a:xfrm>
          <a:prstGeom prst="rect">
            <a:avLst/>
          </a:prstGeom>
        </p:spPr>
        <p:txBody>
          <a:bodyPr anchorCtr="0" anchor="t" bIns="91425" lIns="91425" spcFirstLastPara="1" rIns="91425" wrap="square" tIns="91425">
            <a:normAutofit fontScale="62500" lnSpcReduction="10000"/>
          </a:bodyPr>
          <a:lstStyle/>
          <a:p>
            <a:pPr indent="-322914" lvl="0" marL="457200" rtl="0" algn="l">
              <a:lnSpc>
                <a:spcPct val="150000"/>
              </a:lnSpc>
              <a:spcBef>
                <a:spcPts val="0"/>
              </a:spcBef>
              <a:spcAft>
                <a:spcPts val="0"/>
              </a:spcAft>
              <a:buSzPct val="100000"/>
              <a:buChar char="❖"/>
            </a:pPr>
            <a:r>
              <a:rPr lang="en" sz="2376"/>
              <a:t>User can click on their memories and edit information about them</a:t>
            </a:r>
            <a:endParaRPr sz="2376"/>
          </a:p>
          <a:p>
            <a:pPr indent="-322914" lvl="0" marL="457200" rtl="0" algn="l">
              <a:lnSpc>
                <a:spcPct val="150000"/>
              </a:lnSpc>
              <a:spcBef>
                <a:spcPts val="0"/>
              </a:spcBef>
              <a:spcAft>
                <a:spcPts val="0"/>
              </a:spcAft>
              <a:buSzPct val="100000"/>
              <a:buChar char="❖"/>
            </a:pPr>
            <a:r>
              <a:rPr lang="en" sz="2376"/>
              <a:t>An </a:t>
            </a:r>
            <a:r>
              <a:rPr lang="en" sz="2376"/>
              <a:t>option</a:t>
            </a:r>
            <a:r>
              <a:rPr lang="en" sz="2376"/>
              <a:t> to delete an existing memory</a:t>
            </a:r>
            <a:endParaRPr sz="2376"/>
          </a:p>
          <a:p>
            <a:pPr indent="-322914" lvl="0" marL="457200" rtl="0" algn="l">
              <a:lnSpc>
                <a:spcPct val="150000"/>
              </a:lnSpc>
              <a:spcBef>
                <a:spcPts val="0"/>
              </a:spcBef>
              <a:spcAft>
                <a:spcPts val="0"/>
              </a:spcAft>
              <a:buSzPct val="100000"/>
              <a:buChar char="❖"/>
            </a:pPr>
            <a:r>
              <a:rPr lang="en" sz="2376"/>
              <a:t>Quick Look UI and Create Screens are currently implemented, but integrations to firebase will need to be made</a:t>
            </a:r>
            <a:endParaRPr sz="2376"/>
          </a:p>
          <a:p>
            <a:pPr indent="-322914" lvl="0" marL="457200" rtl="0" algn="l">
              <a:lnSpc>
                <a:spcPct val="150000"/>
              </a:lnSpc>
              <a:spcBef>
                <a:spcPts val="0"/>
              </a:spcBef>
              <a:spcAft>
                <a:spcPts val="0"/>
              </a:spcAft>
              <a:buSzPct val="100000"/>
              <a:buChar char="❖"/>
            </a:pPr>
            <a:r>
              <a:rPr lang="en" sz="2376"/>
              <a:t>Firebase will need to store the data for each individual memory</a:t>
            </a:r>
            <a:endParaRPr sz="2376"/>
          </a:p>
          <a:p>
            <a:pPr indent="0" lvl="0" marL="457200" rtl="0" algn="l">
              <a:spcBef>
                <a:spcPts val="1200"/>
              </a:spcBef>
              <a:spcAft>
                <a:spcPts val="1200"/>
              </a:spcAft>
              <a:buNone/>
            </a:pPr>
            <a:r>
              <a:t/>
            </a:r>
            <a:endParaRPr sz="1600"/>
          </a:p>
        </p:txBody>
      </p:sp>
      <p:pic>
        <p:nvPicPr>
          <p:cNvPr id="251" name="Google Shape;251;p31"/>
          <p:cNvPicPr preferRelativeResize="0"/>
          <p:nvPr/>
        </p:nvPicPr>
        <p:blipFill>
          <a:blip r:embed="rId3">
            <a:alphaModFix/>
          </a:blip>
          <a:stretch>
            <a:fillRect/>
          </a:stretch>
        </p:blipFill>
        <p:spPr>
          <a:xfrm>
            <a:off x="6997300" y="449025"/>
            <a:ext cx="1960951" cy="4355773"/>
          </a:xfrm>
          <a:prstGeom prst="rect">
            <a:avLst/>
          </a:prstGeom>
          <a:noFill/>
          <a:ln cap="flat" cmpd="sng" w="28575">
            <a:solidFill>
              <a:schemeClr val="dk2"/>
            </a:solidFill>
            <a:prstDash val="solid"/>
            <a:round/>
            <a:headEnd len="sm" w="sm" type="none"/>
            <a:tailEnd len="sm" w="sm" type="none"/>
          </a:ln>
        </p:spPr>
      </p:pic>
      <p:sp>
        <p:nvSpPr>
          <p:cNvPr id="252" name="Google Shape;252;p31"/>
          <p:cNvSpPr txBox="1"/>
          <p:nvPr/>
        </p:nvSpPr>
        <p:spPr>
          <a:xfrm>
            <a:off x="6926400" y="4804800"/>
            <a:ext cx="221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Harshil and Jonah</a:t>
            </a:r>
            <a:endParaRPr sz="1000"/>
          </a:p>
        </p:txBody>
      </p:sp>
      <p:sp>
        <p:nvSpPr>
          <p:cNvPr id="253" name="Google Shape;253;p31"/>
          <p:cNvSpPr txBox="1"/>
          <p:nvPr>
            <p:ph type="title"/>
          </p:nvPr>
        </p:nvSpPr>
        <p:spPr>
          <a:xfrm>
            <a:off x="727650" y="58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Editing / Deleting Memories </a:t>
            </a:r>
            <a:endParaRPr>
              <a:latin typeface="Rockwell"/>
              <a:ea typeface="Rockwell"/>
              <a:cs typeface="Rockwell"/>
              <a:sym typeface="Rockwe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285286"/>
                </a:solidFill>
                <a:latin typeface="Rockwell"/>
                <a:ea typeface="Rockwell"/>
                <a:cs typeface="Rockwell"/>
                <a:sym typeface="Rockwell"/>
              </a:rPr>
              <a:t>Presentation Outline </a:t>
            </a:r>
            <a:endParaRPr>
              <a:solidFill>
                <a:srgbClr val="285286"/>
              </a:solidFill>
              <a:latin typeface="Rockwell"/>
              <a:ea typeface="Rockwell"/>
              <a:cs typeface="Rockwell"/>
              <a:sym typeface="Rockwell"/>
            </a:endParaRPr>
          </a:p>
        </p:txBody>
      </p:sp>
      <p:sp>
        <p:nvSpPr>
          <p:cNvPr id="95" name="Google Shape;95;p14"/>
          <p:cNvSpPr txBox="1"/>
          <p:nvPr>
            <p:ph idx="1" type="body"/>
          </p:nvPr>
        </p:nvSpPr>
        <p:spPr>
          <a:xfrm>
            <a:off x="3072375" y="1318650"/>
            <a:ext cx="5932500" cy="38250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CEO Introduction</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About We2Link</a:t>
            </a:r>
            <a:r>
              <a:rPr lang="en" sz="1000">
                <a:solidFill>
                  <a:srgbClr val="000000"/>
                </a:solidFill>
                <a:latin typeface="Rockwell"/>
                <a:ea typeface="Rockwell"/>
                <a:cs typeface="Rockwell"/>
                <a:sym typeface="Rockwell"/>
              </a:rPr>
              <a:t>Ⓡ</a:t>
            </a:r>
            <a:r>
              <a:rPr lang="en" sz="2000">
                <a:solidFill>
                  <a:srgbClr val="000000"/>
                </a:solidFill>
                <a:latin typeface="Rockwell"/>
                <a:ea typeface="Rockwell"/>
                <a:cs typeface="Rockwell"/>
                <a:sym typeface="Rockwell"/>
              </a:rPr>
              <a:t> </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Introduction to the Want2Remember</a:t>
            </a:r>
            <a:r>
              <a:rPr lang="en" sz="1000">
                <a:solidFill>
                  <a:srgbClr val="000000"/>
                </a:solidFill>
                <a:latin typeface="Rockwell"/>
                <a:ea typeface="Rockwell"/>
                <a:cs typeface="Rockwell"/>
                <a:sym typeface="Rockwell"/>
              </a:rPr>
              <a:t>Ⓡ</a:t>
            </a:r>
            <a:r>
              <a:rPr lang="en" sz="2000">
                <a:solidFill>
                  <a:srgbClr val="000000"/>
                </a:solidFill>
                <a:latin typeface="Rockwell"/>
                <a:ea typeface="Rockwell"/>
                <a:cs typeface="Rockwell"/>
                <a:sym typeface="Rockwell"/>
              </a:rPr>
              <a:t> Project </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Software </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Technical details </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Workflow </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Members introduction</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W</a:t>
            </a:r>
            <a:r>
              <a:rPr lang="en" sz="2000">
                <a:solidFill>
                  <a:srgbClr val="000000"/>
                </a:solidFill>
                <a:latin typeface="Rockwell"/>
                <a:ea typeface="Rockwell"/>
                <a:cs typeface="Rockwell"/>
                <a:sym typeface="Rockwell"/>
              </a:rPr>
              <a:t>ork environment</a:t>
            </a:r>
            <a:endParaRPr sz="2000">
              <a:solidFill>
                <a:srgbClr val="000000"/>
              </a:solidFill>
              <a:latin typeface="Rockwell"/>
              <a:ea typeface="Rockwell"/>
              <a:cs typeface="Rockwell"/>
              <a:sym typeface="Rockwell"/>
            </a:endParaRPr>
          </a:p>
          <a:p>
            <a:pPr indent="-355600" lvl="0" marL="457200" rtl="0" algn="l">
              <a:spcBef>
                <a:spcPts val="0"/>
              </a:spcBef>
              <a:spcAft>
                <a:spcPts val="0"/>
              </a:spcAft>
              <a:buClr>
                <a:srgbClr val="000000"/>
              </a:buClr>
              <a:buSzPts val="2000"/>
              <a:buFont typeface="Rockwell"/>
              <a:buChar char="❖"/>
            </a:pPr>
            <a:r>
              <a:rPr lang="en" sz="2000">
                <a:solidFill>
                  <a:srgbClr val="000000"/>
                </a:solidFill>
                <a:latin typeface="Rockwell"/>
                <a:ea typeface="Rockwell"/>
                <a:cs typeface="Rockwell"/>
                <a:sym typeface="Rockwell"/>
              </a:rPr>
              <a:t>Q &amp; A</a:t>
            </a:r>
            <a:endParaRPr sz="2000">
              <a:solidFill>
                <a:srgbClr val="000000"/>
              </a:solidFill>
              <a:latin typeface="Rockwell"/>
              <a:ea typeface="Rockwell"/>
              <a:cs typeface="Rockwell"/>
              <a:sym typeface="Rockwell"/>
            </a:endParaRPr>
          </a:p>
        </p:txBody>
      </p:sp>
      <p:pic>
        <p:nvPicPr>
          <p:cNvPr descr="Icon&#10;&#10;Description automatically generated" id="96" name="Google Shape;96;p14"/>
          <p:cNvPicPr preferRelativeResize="0"/>
          <p:nvPr/>
        </p:nvPicPr>
        <p:blipFill rotWithShape="1">
          <a:blip r:embed="rId3">
            <a:alphaModFix/>
          </a:blip>
          <a:srcRect b="56036" l="320" r="-319" t="0"/>
          <a:stretch/>
        </p:blipFill>
        <p:spPr>
          <a:xfrm flipH="1">
            <a:off x="-80260" y="3640257"/>
            <a:ext cx="3320772" cy="1503252"/>
          </a:xfrm>
          <a:prstGeom prst="rect">
            <a:avLst/>
          </a:prstGeom>
          <a:noFill/>
          <a:ln>
            <a:noFill/>
          </a:ln>
        </p:spPr>
      </p:pic>
      <p:sp>
        <p:nvSpPr>
          <p:cNvPr id="97" name="Google Shape;97;p14"/>
          <p:cNvSpPr txBox="1"/>
          <p:nvPr/>
        </p:nvSpPr>
        <p:spPr>
          <a:xfrm>
            <a:off x="2677575" y="3480225"/>
            <a:ext cx="357600" cy="4281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2260">
                <a:latin typeface="Rockwell"/>
                <a:ea typeface="Rockwell"/>
                <a:cs typeface="Rockwell"/>
                <a:sym typeface="Rockwel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idx="1" type="body"/>
          </p:nvPr>
        </p:nvSpPr>
        <p:spPr>
          <a:xfrm>
            <a:off x="729450" y="2078875"/>
            <a:ext cx="6168900" cy="2261100"/>
          </a:xfrm>
          <a:prstGeom prst="rect">
            <a:avLst/>
          </a:prstGeom>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Allows users to search for existing memories</a:t>
            </a:r>
            <a:endParaRPr sz="1600"/>
          </a:p>
          <a:p>
            <a:pPr indent="-330200" lvl="0" marL="457200" rtl="0" algn="l">
              <a:lnSpc>
                <a:spcPct val="150000"/>
              </a:lnSpc>
              <a:spcBef>
                <a:spcPts val="0"/>
              </a:spcBef>
              <a:spcAft>
                <a:spcPts val="0"/>
              </a:spcAft>
              <a:buSzPts val="1600"/>
              <a:buChar char="❖"/>
            </a:pPr>
            <a:r>
              <a:rPr lang="en" sz="1600"/>
              <a:t>Figure out which search algorithm will work best for our necessities</a:t>
            </a:r>
            <a:endParaRPr sz="1600"/>
          </a:p>
          <a:p>
            <a:pPr indent="-330200" lvl="0" marL="457200" rtl="0" algn="l">
              <a:lnSpc>
                <a:spcPct val="150000"/>
              </a:lnSpc>
              <a:spcBef>
                <a:spcPts val="0"/>
              </a:spcBef>
              <a:spcAft>
                <a:spcPts val="0"/>
              </a:spcAft>
              <a:buSzPts val="1600"/>
              <a:buChar char="❖"/>
            </a:pPr>
            <a:r>
              <a:rPr lang="en" sz="1600"/>
              <a:t>Users should be a able to see a preview of their memories below the </a:t>
            </a:r>
            <a:r>
              <a:rPr lang="en" sz="1600"/>
              <a:t>search bar</a:t>
            </a:r>
            <a:endParaRPr sz="1600"/>
          </a:p>
        </p:txBody>
      </p:sp>
      <p:pic>
        <p:nvPicPr>
          <p:cNvPr id="259" name="Google Shape;259;p32"/>
          <p:cNvPicPr preferRelativeResize="0"/>
          <p:nvPr/>
        </p:nvPicPr>
        <p:blipFill>
          <a:blip r:embed="rId3">
            <a:alphaModFix/>
          </a:blip>
          <a:stretch>
            <a:fillRect/>
          </a:stretch>
        </p:blipFill>
        <p:spPr>
          <a:xfrm>
            <a:off x="6750850" y="545350"/>
            <a:ext cx="1917573" cy="4259451"/>
          </a:xfrm>
          <a:prstGeom prst="rect">
            <a:avLst/>
          </a:prstGeom>
          <a:noFill/>
          <a:ln cap="flat" cmpd="sng" w="28575">
            <a:solidFill>
              <a:schemeClr val="dk2"/>
            </a:solidFill>
            <a:prstDash val="solid"/>
            <a:round/>
            <a:headEnd len="sm" w="sm" type="none"/>
            <a:tailEnd len="sm" w="sm" type="none"/>
          </a:ln>
        </p:spPr>
      </p:pic>
      <p:sp>
        <p:nvSpPr>
          <p:cNvPr id="260" name="Google Shape;260;p32"/>
          <p:cNvSpPr txBox="1"/>
          <p:nvPr/>
        </p:nvSpPr>
        <p:spPr>
          <a:xfrm>
            <a:off x="6898350" y="4804800"/>
            <a:ext cx="2217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t>Harshil and Jonah</a:t>
            </a:r>
            <a:endParaRPr sz="1000"/>
          </a:p>
        </p:txBody>
      </p:sp>
      <p:sp>
        <p:nvSpPr>
          <p:cNvPr id="261" name="Google Shape;261;p32"/>
          <p:cNvSpPr txBox="1"/>
          <p:nvPr>
            <p:ph type="title"/>
          </p:nvPr>
        </p:nvSpPr>
        <p:spPr>
          <a:xfrm>
            <a:off x="727650" y="672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Add a Search Menu for Memories</a:t>
            </a:r>
            <a:endParaRPr>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3"/>
          <p:cNvSpPr txBox="1"/>
          <p:nvPr>
            <p:ph type="title"/>
          </p:nvPr>
        </p:nvSpPr>
        <p:spPr>
          <a:xfrm>
            <a:off x="258150" y="51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solidFill>
                  <a:srgbClr val="285286"/>
                </a:solidFill>
                <a:latin typeface="Rockwell"/>
                <a:ea typeface="Rockwell"/>
                <a:cs typeface="Rockwell"/>
                <a:sym typeface="Rockwell"/>
              </a:rPr>
              <a:t>Workflow</a:t>
            </a:r>
            <a:endParaRPr>
              <a:solidFill>
                <a:srgbClr val="285286"/>
              </a:solidFill>
              <a:latin typeface="Rockwell"/>
              <a:ea typeface="Rockwell"/>
              <a:cs typeface="Rockwell"/>
              <a:sym typeface="Rockwell"/>
            </a:endParaRPr>
          </a:p>
        </p:txBody>
      </p:sp>
      <p:pic>
        <p:nvPicPr>
          <p:cNvPr id="267" name="Google Shape;267;p33"/>
          <p:cNvPicPr preferRelativeResize="0"/>
          <p:nvPr/>
        </p:nvPicPr>
        <p:blipFill>
          <a:blip r:embed="rId3">
            <a:alphaModFix/>
          </a:blip>
          <a:stretch>
            <a:fillRect/>
          </a:stretch>
        </p:blipFill>
        <p:spPr>
          <a:xfrm>
            <a:off x="679163" y="485325"/>
            <a:ext cx="7989924" cy="46581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34"/>
          <p:cNvPicPr preferRelativeResize="0"/>
          <p:nvPr/>
        </p:nvPicPr>
        <p:blipFill>
          <a:blip r:embed="rId3">
            <a:alphaModFix/>
          </a:blip>
          <a:stretch>
            <a:fillRect/>
          </a:stretch>
        </p:blipFill>
        <p:spPr>
          <a:xfrm>
            <a:off x="-151830" y="405825"/>
            <a:ext cx="9447665" cy="4737674"/>
          </a:xfrm>
          <a:prstGeom prst="rect">
            <a:avLst/>
          </a:prstGeom>
          <a:noFill/>
          <a:ln>
            <a:noFill/>
          </a:ln>
        </p:spPr>
      </p:pic>
      <p:sp>
        <p:nvSpPr>
          <p:cNvPr id="273" name="Google Shape;273;p34"/>
          <p:cNvSpPr txBox="1"/>
          <p:nvPr/>
        </p:nvSpPr>
        <p:spPr>
          <a:xfrm>
            <a:off x="1853125" y="4457700"/>
            <a:ext cx="9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Discord</a:t>
            </a:r>
            <a:endParaRPr sz="1600">
              <a:latin typeface="Rockwell"/>
              <a:ea typeface="Rockwell"/>
              <a:cs typeface="Rockwell"/>
              <a:sym typeface="Rockwell"/>
            </a:endParaRPr>
          </a:p>
        </p:txBody>
      </p:sp>
      <p:sp>
        <p:nvSpPr>
          <p:cNvPr id="274" name="Google Shape;274;p34"/>
          <p:cNvSpPr txBox="1"/>
          <p:nvPr/>
        </p:nvSpPr>
        <p:spPr>
          <a:xfrm>
            <a:off x="2020100" y="1057075"/>
            <a:ext cx="10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Slack</a:t>
            </a:r>
            <a:endParaRPr sz="1600">
              <a:latin typeface="Rockwell"/>
              <a:ea typeface="Rockwell"/>
              <a:cs typeface="Rockwell"/>
              <a:sym typeface="Rockwell"/>
            </a:endParaRPr>
          </a:p>
        </p:txBody>
      </p:sp>
      <p:sp>
        <p:nvSpPr>
          <p:cNvPr id="275" name="Google Shape;275;p34"/>
          <p:cNvSpPr txBox="1"/>
          <p:nvPr/>
        </p:nvSpPr>
        <p:spPr>
          <a:xfrm>
            <a:off x="6163275" y="2171550"/>
            <a:ext cx="107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Changes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Needed</a:t>
            </a:r>
            <a:endParaRPr>
              <a:latin typeface="Lato"/>
              <a:ea typeface="Lato"/>
              <a:cs typeface="Lato"/>
              <a:sym typeface="Lato"/>
            </a:endParaRPr>
          </a:p>
        </p:txBody>
      </p:sp>
      <p:sp>
        <p:nvSpPr>
          <p:cNvPr id="276" name="Google Shape;276;p34"/>
          <p:cNvSpPr txBox="1"/>
          <p:nvPr/>
        </p:nvSpPr>
        <p:spPr>
          <a:xfrm>
            <a:off x="6163275" y="4375000"/>
            <a:ext cx="10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Approved</a:t>
            </a:r>
            <a:endParaRPr sz="1600">
              <a:latin typeface="Rockwell"/>
              <a:ea typeface="Rockwell"/>
              <a:cs typeface="Rockwell"/>
              <a:sym typeface="Rockwe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5"/>
          <p:cNvPicPr preferRelativeResize="0"/>
          <p:nvPr/>
        </p:nvPicPr>
        <p:blipFill>
          <a:blip r:embed="rId3">
            <a:alphaModFix/>
          </a:blip>
          <a:stretch>
            <a:fillRect/>
          </a:stretch>
        </p:blipFill>
        <p:spPr>
          <a:xfrm>
            <a:off x="919688" y="630799"/>
            <a:ext cx="2465774" cy="2776851"/>
          </a:xfrm>
          <a:prstGeom prst="rect">
            <a:avLst/>
          </a:prstGeom>
          <a:noFill/>
          <a:ln>
            <a:noFill/>
          </a:ln>
        </p:spPr>
      </p:pic>
      <p:sp>
        <p:nvSpPr>
          <p:cNvPr id="282" name="Google Shape;282;p35"/>
          <p:cNvSpPr txBox="1"/>
          <p:nvPr>
            <p:ph type="title"/>
          </p:nvPr>
        </p:nvSpPr>
        <p:spPr>
          <a:xfrm>
            <a:off x="1629425" y="740525"/>
            <a:ext cx="1755900" cy="95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440">
                <a:solidFill>
                  <a:srgbClr val="285286"/>
                </a:solidFill>
                <a:latin typeface="Rockwell"/>
                <a:ea typeface="Rockwell"/>
                <a:cs typeface="Rockwell"/>
                <a:sym typeface="Rockwell"/>
              </a:rPr>
              <a:t>Our Team</a:t>
            </a:r>
            <a:endParaRPr sz="2440">
              <a:solidFill>
                <a:srgbClr val="285286"/>
              </a:solidFill>
              <a:latin typeface="Rockwell"/>
              <a:ea typeface="Rockwell"/>
              <a:cs typeface="Rockwell"/>
              <a:sym typeface="Rockwell"/>
            </a:endParaRPr>
          </a:p>
        </p:txBody>
      </p:sp>
      <p:sp>
        <p:nvSpPr>
          <p:cNvPr id="283" name="Google Shape;283;p35"/>
          <p:cNvSpPr txBox="1"/>
          <p:nvPr>
            <p:ph idx="2" type="body"/>
          </p:nvPr>
        </p:nvSpPr>
        <p:spPr>
          <a:xfrm>
            <a:off x="2303400" y="3412925"/>
            <a:ext cx="1928100" cy="173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latin typeface="Rockwell"/>
                <a:ea typeface="Rockwell"/>
                <a:cs typeface="Rockwell"/>
                <a:sym typeface="Rockwell"/>
              </a:rPr>
              <a:t>Sponsor / CEO</a:t>
            </a:r>
            <a:endParaRPr b="1" sz="1400">
              <a:latin typeface="Rockwell"/>
              <a:ea typeface="Rockwell"/>
              <a:cs typeface="Rockwell"/>
              <a:sym typeface="Rockwell"/>
            </a:endParaRPr>
          </a:p>
          <a:p>
            <a:pPr indent="0" lvl="0" marL="0" rtl="0" algn="l">
              <a:spcBef>
                <a:spcPts val="1200"/>
              </a:spcBef>
              <a:spcAft>
                <a:spcPts val="0"/>
              </a:spcAft>
              <a:buNone/>
            </a:pPr>
            <a:r>
              <a:rPr b="1" lang="en" sz="1400">
                <a:latin typeface="Rockwell"/>
                <a:ea typeface="Rockwell"/>
                <a:cs typeface="Rockwell"/>
                <a:sym typeface="Rockwell"/>
              </a:rPr>
              <a:t>Advisor</a:t>
            </a:r>
            <a:endParaRPr b="1" sz="1400">
              <a:latin typeface="Rockwell"/>
              <a:ea typeface="Rockwell"/>
              <a:cs typeface="Rockwell"/>
              <a:sym typeface="Rockwell"/>
            </a:endParaRPr>
          </a:p>
          <a:p>
            <a:pPr indent="0" lvl="0" marL="0" rtl="0" algn="l">
              <a:spcBef>
                <a:spcPts val="1200"/>
              </a:spcBef>
              <a:spcAft>
                <a:spcPts val="1200"/>
              </a:spcAft>
              <a:buNone/>
            </a:pPr>
            <a:r>
              <a:rPr b="1" lang="en" sz="1400">
                <a:latin typeface="Rockwell"/>
                <a:ea typeface="Rockwell"/>
                <a:cs typeface="Rockwell"/>
                <a:sym typeface="Rockwell"/>
              </a:rPr>
              <a:t>We2Link</a:t>
            </a:r>
            <a:r>
              <a:rPr b="1" lang="en" sz="800">
                <a:latin typeface="Rockwell"/>
                <a:ea typeface="Rockwell"/>
                <a:cs typeface="Rockwell"/>
                <a:sym typeface="Rockwell"/>
              </a:rPr>
              <a:t>Ⓡ</a:t>
            </a:r>
            <a:r>
              <a:rPr b="1" lang="en" sz="1400">
                <a:latin typeface="Rockwell"/>
                <a:ea typeface="Rockwell"/>
                <a:cs typeface="Rockwell"/>
                <a:sym typeface="Rockwell"/>
              </a:rPr>
              <a:t> Liaison</a:t>
            </a:r>
            <a:endParaRPr b="1" sz="1400">
              <a:latin typeface="Rockwell"/>
              <a:ea typeface="Rockwell"/>
              <a:cs typeface="Rockwell"/>
              <a:sym typeface="Rockwell"/>
            </a:endParaRPr>
          </a:p>
        </p:txBody>
      </p:sp>
      <p:sp>
        <p:nvSpPr>
          <p:cNvPr id="284" name="Google Shape;284;p35"/>
          <p:cNvSpPr txBox="1"/>
          <p:nvPr>
            <p:ph idx="1" type="body"/>
          </p:nvPr>
        </p:nvSpPr>
        <p:spPr>
          <a:xfrm>
            <a:off x="1896000" y="3439175"/>
            <a:ext cx="407400" cy="17307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935"/>
              <a:buNone/>
            </a:pPr>
            <a:r>
              <a:rPr b="1" lang="en" sz="1400">
                <a:latin typeface="Rockwell"/>
                <a:ea typeface="Rockwell"/>
                <a:cs typeface="Rockwell"/>
                <a:sym typeface="Rockwell"/>
              </a:rPr>
              <a:t>-</a:t>
            </a:r>
            <a:endParaRPr b="1" sz="1400">
              <a:latin typeface="Rockwell"/>
              <a:ea typeface="Rockwell"/>
              <a:cs typeface="Rockwell"/>
              <a:sym typeface="Rockwell"/>
            </a:endParaRPr>
          </a:p>
          <a:p>
            <a:pPr indent="0" lvl="0" marL="0" rtl="0" algn="ctr">
              <a:lnSpc>
                <a:spcPct val="95000"/>
              </a:lnSpc>
              <a:spcBef>
                <a:spcPts val="1200"/>
              </a:spcBef>
              <a:spcAft>
                <a:spcPts val="0"/>
              </a:spcAft>
              <a:buSzPts val="935"/>
              <a:buNone/>
            </a:pPr>
            <a:r>
              <a:rPr b="1" lang="en" sz="1400">
                <a:latin typeface="Rockwell"/>
                <a:ea typeface="Rockwell"/>
                <a:cs typeface="Rockwell"/>
                <a:sym typeface="Rockwell"/>
              </a:rPr>
              <a:t>-</a:t>
            </a:r>
            <a:endParaRPr b="1" sz="1400">
              <a:latin typeface="Rockwell"/>
              <a:ea typeface="Rockwell"/>
              <a:cs typeface="Rockwell"/>
              <a:sym typeface="Rockwell"/>
            </a:endParaRPr>
          </a:p>
          <a:p>
            <a:pPr indent="0" lvl="0" marL="0" rtl="0" algn="ctr">
              <a:lnSpc>
                <a:spcPct val="95000"/>
              </a:lnSpc>
              <a:spcBef>
                <a:spcPts val="1200"/>
              </a:spcBef>
              <a:spcAft>
                <a:spcPts val="1200"/>
              </a:spcAft>
              <a:buSzPts val="935"/>
              <a:buNone/>
            </a:pPr>
            <a:r>
              <a:rPr b="1" lang="en" sz="1400">
                <a:latin typeface="Rockwell"/>
                <a:ea typeface="Rockwell"/>
                <a:cs typeface="Rockwell"/>
                <a:sym typeface="Rockwell"/>
              </a:rPr>
              <a:t>-</a:t>
            </a:r>
            <a:endParaRPr b="1" sz="1400">
              <a:latin typeface="Rockwell"/>
              <a:ea typeface="Rockwell"/>
              <a:cs typeface="Rockwell"/>
              <a:sym typeface="Rockwell"/>
            </a:endParaRPr>
          </a:p>
        </p:txBody>
      </p:sp>
      <p:sp>
        <p:nvSpPr>
          <p:cNvPr id="285" name="Google Shape;285;p35"/>
          <p:cNvSpPr txBox="1"/>
          <p:nvPr>
            <p:ph idx="1" type="body"/>
          </p:nvPr>
        </p:nvSpPr>
        <p:spPr>
          <a:xfrm>
            <a:off x="0" y="3412925"/>
            <a:ext cx="1896000" cy="17307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b="1" lang="en" sz="1400">
                <a:latin typeface="Rockwell"/>
                <a:ea typeface="Rockwell"/>
                <a:cs typeface="Rockwell"/>
                <a:sym typeface="Rockwell"/>
              </a:rPr>
              <a:t>Michael Malone</a:t>
            </a:r>
            <a:endParaRPr b="1" sz="1400">
              <a:latin typeface="Rockwell"/>
              <a:ea typeface="Rockwell"/>
              <a:cs typeface="Rockwell"/>
              <a:sym typeface="Rockwell"/>
            </a:endParaRPr>
          </a:p>
          <a:p>
            <a:pPr indent="0" lvl="0" marL="0" rtl="0" algn="r">
              <a:spcBef>
                <a:spcPts val="1200"/>
              </a:spcBef>
              <a:spcAft>
                <a:spcPts val="0"/>
              </a:spcAft>
              <a:buNone/>
            </a:pPr>
            <a:r>
              <a:rPr b="1" lang="en" sz="1400">
                <a:latin typeface="Rockwell"/>
                <a:ea typeface="Rockwell"/>
                <a:cs typeface="Rockwell"/>
                <a:sym typeface="Rockwell"/>
              </a:rPr>
              <a:t>Dr. Zilong Ye</a:t>
            </a:r>
            <a:endParaRPr b="1" sz="1400">
              <a:latin typeface="Rockwell"/>
              <a:ea typeface="Rockwell"/>
              <a:cs typeface="Rockwell"/>
              <a:sym typeface="Rockwell"/>
            </a:endParaRPr>
          </a:p>
          <a:p>
            <a:pPr indent="0" lvl="0" marL="0" rtl="0" algn="r">
              <a:spcBef>
                <a:spcPts val="1200"/>
              </a:spcBef>
              <a:spcAft>
                <a:spcPts val="1200"/>
              </a:spcAft>
              <a:buNone/>
            </a:pPr>
            <a:r>
              <a:rPr b="1" lang="en" sz="1400">
                <a:latin typeface="Rockwell"/>
                <a:ea typeface="Rockwell"/>
                <a:cs typeface="Rockwell"/>
                <a:sym typeface="Rockwell"/>
              </a:rPr>
              <a:t>Ricardo Marroquin</a:t>
            </a:r>
            <a:r>
              <a:rPr b="1" lang="en" sz="1400"/>
              <a:t> </a:t>
            </a:r>
            <a:endParaRPr b="1" sz="1400"/>
          </a:p>
        </p:txBody>
      </p:sp>
      <p:sp>
        <p:nvSpPr>
          <p:cNvPr id="286" name="Google Shape;286;p35"/>
          <p:cNvSpPr txBox="1"/>
          <p:nvPr>
            <p:ph type="title"/>
          </p:nvPr>
        </p:nvSpPr>
        <p:spPr>
          <a:xfrm>
            <a:off x="2111175" y="3230075"/>
            <a:ext cx="407400" cy="209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891"/>
              <a:buNone/>
            </a:pPr>
            <a:r>
              <a:rPr lang="en" sz="1500">
                <a:solidFill>
                  <a:srgbClr val="285286"/>
                </a:solidFill>
              </a:rPr>
              <a:t>®️</a:t>
            </a:r>
            <a:endParaRPr sz="1500">
              <a:solidFill>
                <a:srgbClr val="285286"/>
              </a:solidFill>
            </a:endParaRPr>
          </a:p>
        </p:txBody>
      </p:sp>
      <p:graphicFrame>
        <p:nvGraphicFramePr>
          <p:cNvPr id="287" name="Google Shape;287;p35"/>
          <p:cNvGraphicFramePr/>
          <p:nvPr/>
        </p:nvGraphicFramePr>
        <p:xfrm>
          <a:off x="3980688" y="630850"/>
          <a:ext cx="3000000" cy="3000000"/>
        </p:xfrm>
        <a:graphic>
          <a:graphicData uri="http://schemas.openxmlformats.org/drawingml/2006/table">
            <a:tbl>
              <a:tblPr>
                <a:noFill/>
                <a:tableStyleId>{F4D6045D-0BD9-4E2F-8F5A-E64063C4C73B}</a:tableStyleId>
              </a:tblPr>
              <a:tblGrid>
                <a:gridCol w="1940475"/>
                <a:gridCol w="420050"/>
                <a:gridCol w="2702125"/>
              </a:tblGrid>
              <a:tr h="840075">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Jesse Gonzalez</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David Pablo	</a:t>
                      </a:r>
                      <a:endParaRPr sz="1250">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alpha val="0"/>
                        </a:srgbClr>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alpha val="0"/>
                        </a:srgbClr>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Project Co-Lead</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Project Co-Lead</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alpha val="0"/>
                        </a:srgbClr>
                      </a:solidFill>
                      <a:prstDash val="solid"/>
                      <a:round/>
                      <a:headEnd len="sm" w="sm" type="none"/>
                      <a:tailEnd len="sm" w="sm" type="none"/>
                    </a:lnT>
                    <a:lnB cap="flat" cmpd="sng" w="9525">
                      <a:solidFill>
                        <a:srgbClr val="285286"/>
                      </a:solidFill>
                      <a:prstDash val="solid"/>
                      <a:round/>
                      <a:headEnd len="sm" w="sm" type="none"/>
                      <a:tailEnd len="sm" w="sm" type="none"/>
                    </a:lnB>
                  </a:tcPr>
                </a:tc>
              </a:tr>
              <a:tr h="938750">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Harshil Kotamreddy</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Jonah Kim </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Note Taker / Software Developer</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Software Developer</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r>
              <a:tr h="840075">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Ryan Mckean</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Marco Gonzalez</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Software Developer</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Software Developer</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r>
              <a:tr h="840075">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Salvador Cornejo</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Victor Flores </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Software Developer</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Software Developer</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solidFill>
                      <a:prstDash val="solid"/>
                      <a:round/>
                      <a:headEnd len="sm" w="sm" type="none"/>
                      <a:tailEnd len="sm" w="sm" type="none"/>
                    </a:lnB>
                  </a:tcPr>
                </a:tc>
              </a:tr>
              <a:tr h="938750">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Roger Ramirez</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Angelo Esmeralda</a:t>
                      </a:r>
                      <a:endParaRPr sz="1250">
                        <a:solidFill>
                          <a:schemeClr val="accent1"/>
                        </a:solidFill>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a:t>
                      </a:r>
                      <a:endParaRPr sz="1250">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alpha val="0"/>
                        </a:srgbClr>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250">
                          <a:solidFill>
                            <a:schemeClr val="accent1"/>
                          </a:solidFill>
                          <a:latin typeface="Rockwell"/>
                          <a:ea typeface="Rockwell"/>
                          <a:cs typeface="Rockwell"/>
                          <a:sym typeface="Rockwell"/>
                        </a:rPr>
                        <a:t>Note Taker / Software Developer</a:t>
                      </a:r>
                      <a:endParaRPr sz="1250">
                        <a:solidFill>
                          <a:schemeClr val="accent1"/>
                        </a:solidFill>
                        <a:latin typeface="Rockwell"/>
                        <a:ea typeface="Rockwell"/>
                        <a:cs typeface="Rockwell"/>
                        <a:sym typeface="Rockwell"/>
                      </a:endParaRPr>
                    </a:p>
                    <a:p>
                      <a:pPr indent="0" lvl="0" marL="0" rtl="0" algn="ctr">
                        <a:lnSpc>
                          <a:spcPct val="115000"/>
                        </a:lnSpc>
                        <a:spcBef>
                          <a:spcPts val="1200"/>
                        </a:spcBef>
                        <a:spcAft>
                          <a:spcPts val="1200"/>
                        </a:spcAft>
                        <a:buNone/>
                      </a:pPr>
                      <a:r>
                        <a:rPr lang="en" sz="1250">
                          <a:solidFill>
                            <a:schemeClr val="accent1"/>
                          </a:solidFill>
                          <a:latin typeface="Rockwell"/>
                          <a:ea typeface="Rockwell"/>
                          <a:cs typeface="Rockwell"/>
                          <a:sym typeface="Rockwell"/>
                        </a:rPr>
                        <a:t>Software Developer</a:t>
                      </a:r>
                      <a:endParaRPr sz="1250">
                        <a:latin typeface="Rockwell"/>
                        <a:ea typeface="Rockwell"/>
                        <a:cs typeface="Rockwell"/>
                        <a:sym typeface="Rockwell"/>
                      </a:endParaRPr>
                    </a:p>
                  </a:txBody>
                  <a:tcPr marT="91425" marB="91425" marR="91425" marL="91425" anchor="ctr">
                    <a:lnL cap="flat" cmpd="sng" w="9525">
                      <a:solidFill>
                        <a:srgbClr val="285286">
                          <a:alpha val="0"/>
                        </a:srgbClr>
                      </a:solidFill>
                      <a:prstDash val="solid"/>
                      <a:round/>
                      <a:headEnd len="sm" w="sm" type="none"/>
                      <a:tailEnd len="sm" w="sm" type="none"/>
                    </a:lnL>
                    <a:lnR cap="flat" cmpd="sng" w="9525">
                      <a:solidFill>
                        <a:srgbClr val="285286">
                          <a:alpha val="0"/>
                        </a:srgbClr>
                      </a:solidFill>
                      <a:prstDash val="solid"/>
                      <a:round/>
                      <a:headEnd len="sm" w="sm" type="none"/>
                      <a:tailEnd len="sm" w="sm" type="none"/>
                    </a:lnR>
                    <a:lnT cap="flat" cmpd="sng" w="9525">
                      <a:solidFill>
                        <a:srgbClr val="285286"/>
                      </a:solidFill>
                      <a:prstDash val="solid"/>
                      <a:round/>
                      <a:headEnd len="sm" w="sm" type="none"/>
                      <a:tailEnd len="sm" w="sm" type="none"/>
                    </a:lnT>
                    <a:lnB cap="flat" cmpd="sng" w="9525">
                      <a:solidFill>
                        <a:srgbClr val="285286">
                          <a:alpha val="0"/>
                        </a:srgbClr>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729450" y="593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85286"/>
                </a:solidFill>
                <a:latin typeface="Rockwell"/>
                <a:ea typeface="Rockwell"/>
                <a:cs typeface="Rockwell"/>
                <a:sym typeface="Rockwell"/>
              </a:rPr>
              <a:t>Work Environment</a:t>
            </a:r>
            <a:endParaRPr>
              <a:solidFill>
                <a:srgbClr val="285286"/>
              </a:solidFill>
              <a:latin typeface="Rockwell"/>
              <a:ea typeface="Rockwell"/>
              <a:cs typeface="Rockwell"/>
              <a:sym typeface="Rockwell"/>
            </a:endParaRPr>
          </a:p>
        </p:txBody>
      </p:sp>
      <p:sp>
        <p:nvSpPr>
          <p:cNvPr id="293" name="Google Shape;293;p36"/>
          <p:cNvSpPr txBox="1"/>
          <p:nvPr>
            <p:ph idx="1" type="body"/>
          </p:nvPr>
        </p:nvSpPr>
        <p:spPr>
          <a:xfrm>
            <a:off x="729450" y="1599400"/>
            <a:ext cx="7688700" cy="29427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sz="1600"/>
              <a:t>2 Zoom Meetings a Week </a:t>
            </a:r>
            <a:endParaRPr sz="1600"/>
          </a:p>
          <a:p>
            <a:pPr indent="-330200" lvl="1" marL="914400" rtl="0" algn="l">
              <a:spcBef>
                <a:spcPts val="0"/>
              </a:spcBef>
              <a:spcAft>
                <a:spcPts val="0"/>
              </a:spcAft>
              <a:buSzPts val="1600"/>
              <a:buChar char="➢"/>
            </a:pPr>
            <a:r>
              <a:rPr lang="en" sz="1600"/>
              <a:t>In progress review</a:t>
            </a:r>
            <a:endParaRPr sz="1600"/>
          </a:p>
          <a:p>
            <a:pPr indent="-330200" lvl="2" marL="1371600" rtl="0" algn="l">
              <a:spcBef>
                <a:spcPts val="0"/>
              </a:spcBef>
              <a:spcAft>
                <a:spcPts val="0"/>
              </a:spcAft>
              <a:buSzPts val="1600"/>
              <a:buChar char="■"/>
            </a:pPr>
            <a:r>
              <a:rPr lang="en" sz="1600"/>
              <a:t>First 2 weeks</a:t>
            </a:r>
            <a:endParaRPr sz="1600"/>
          </a:p>
          <a:p>
            <a:pPr indent="-330200" lvl="2" marL="1371600" rtl="0" algn="l">
              <a:spcBef>
                <a:spcPts val="0"/>
              </a:spcBef>
              <a:spcAft>
                <a:spcPts val="0"/>
              </a:spcAft>
              <a:buSzPts val="1600"/>
              <a:buChar char="■"/>
            </a:pPr>
            <a:r>
              <a:rPr lang="en" sz="1600"/>
              <a:t>How it’s going</a:t>
            </a:r>
            <a:endParaRPr sz="1600"/>
          </a:p>
          <a:p>
            <a:pPr indent="-330200" lvl="1" marL="914400" rtl="0" algn="l">
              <a:spcBef>
                <a:spcPts val="0"/>
              </a:spcBef>
              <a:spcAft>
                <a:spcPts val="0"/>
              </a:spcAft>
              <a:buSzPts val="1600"/>
              <a:buChar char="➢"/>
            </a:pPr>
            <a:r>
              <a:rPr lang="en" sz="1600"/>
              <a:t>Sprint Retrospective </a:t>
            </a:r>
            <a:endParaRPr sz="1600"/>
          </a:p>
          <a:p>
            <a:pPr indent="-330200" lvl="2" marL="1371600" rtl="0" algn="l">
              <a:spcBef>
                <a:spcPts val="0"/>
              </a:spcBef>
              <a:spcAft>
                <a:spcPts val="0"/>
              </a:spcAft>
              <a:buSzPts val="1600"/>
              <a:buChar char="■"/>
            </a:pPr>
            <a:r>
              <a:rPr lang="en" sz="1600"/>
              <a:t>How it went</a:t>
            </a:r>
            <a:endParaRPr sz="1600"/>
          </a:p>
          <a:p>
            <a:pPr indent="0" lvl="0" marL="1371600" rtl="0" algn="l">
              <a:spcBef>
                <a:spcPts val="1200"/>
              </a:spcBef>
              <a:spcAft>
                <a:spcPts val="0"/>
              </a:spcAft>
              <a:buNone/>
            </a:pPr>
            <a:r>
              <a:t/>
            </a:r>
            <a:endParaRPr sz="800"/>
          </a:p>
          <a:p>
            <a:pPr indent="-330200" lvl="0" marL="457200" rtl="0" algn="l">
              <a:spcBef>
                <a:spcPts val="1200"/>
              </a:spcBef>
              <a:spcAft>
                <a:spcPts val="0"/>
              </a:spcAft>
              <a:buSzPts val="1600"/>
              <a:buChar char="❖"/>
            </a:pPr>
            <a:r>
              <a:rPr lang="en" sz="1600"/>
              <a:t>Work from home </a:t>
            </a:r>
            <a:endParaRPr sz="1600"/>
          </a:p>
          <a:p>
            <a:pPr indent="-330200" lvl="1" marL="914400" rtl="0" algn="l">
              <a:spcBef>
                <a:spcPts val="0"/>
              </a:spcBef>
              <a:spcAft>
                <a:spcPts val="0"/>
              </a:spcAft>
              <a:buSzPts val="1600"/>
              <a:buChar char="➢"/>
            </a:pPr>
            <a:r>
              <a:rPr lang="en" sz="1600"/>
              <a:t>Visual Studio Live Share</a:t>
            </a:r>
            <a:endParaRPr sz="1600"/>
          </a:p>
          <a:p>
            <a:pPr indent="-330200" lvl="1" marL="914400" rtl="0" algn="l">
              <a:spcBef>
                <a:spcPts val="0"/>
              </a:spcBef>
              <a:spcAft>
                <a:spcPts val="0"/>
              </a:spcAft>
              <a:buSzPts val="1600"/>
              <a:buChar char="➢"/>
            </a:pPr>
            <a:r>
              <a:rPr lang="en" sz="1600"/>
              <a:t>GitHub Desktop</a:t>
            </a:r>
            <a:endParaRPr sz="1600"/>
          </a:p>
        </p:txBody>
      </p:sp>
      <p:pic>
        <p:nvPicPr>
          <p:cNvPr id="294" name="Google Shape;294;p36"/>
          <p:cNvPicPr preferRelativeResize="0"/>
          <p:nvPr/>
        </p:nvPicPr>
        <p:blipFill>
          <a:blip r:embed="rId3">
            <a:alphaModFix/>
          </a:blip>
          <a:stretch>
            <a:fillRect/>
          </a:stretch>
        </p:blipFill>
        <p:spPr>
          <a:xfrm>
            <a:off x="4286621" y="1441200"/>
            <a:ext cx="4349285" cy="2898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7"/>
          <p:cNvSpPr txBox="1"/>
          <p:nvPr>
            <p:ph type="title"/>
          </p:nvPr>
        </p:nvSpPr>
        <p:spPr>
          <a:xfrm>
            <a:off x="729450" y="610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285286"/>
                </a:solidFill>
                <a:latin typeface="Rockwell"/>
                <a:ea typeface="Rockwell"/>
                <a:cs typeface="Rockwell"/>
                <a:sym typeface="Rockwell"/>
              </a:rPr>
              <a:t>Communication </a:t>
            </a:r>
            <a:endParaRPr>
              <a:solidFill>
                <a:srgbClr val="285286"/>
              </a:solidFill>
              <a:latin typeface="Rockwell"/>
              <a:ea typeface="Rockwell"/>
              <a:cs typeface="Rockwell"/>
              <a:sym typeface="Rockwell"/>
            </a:endParaRPr>
          </a:p>
        </p:txBody>
      </p:sp>
      <p:sp>
        <p:nvSpPr>
          <p:cNvPr id="300" name="Google Shape;300;p37"/>
          <p:cNvSpPr txBox="1"/>
          <p:nvPr>
            <p:ph idx="1" type="body"/>
          </p:nvPr>
        </p:nvSpPr>
        <p:spPr>
          <a:xfrm>
            <a:off x="729450" y="1572150"/>
            <a:ext cx="7688700" cy="22611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Slack </a:t>
            </a:r>
            <a:endParaRPr sz="1600"/>
          </a:p>
          <a:p>
            <a:pPr indent="-330200" lvl="1" marL="914400" rtl="0" algn="l">
              <a:spcBef>
                <a:spcPts val="0"/>
              </a:spcBef>
              <a:spcAft>
                <a:spcPts val="0"/>
              </a:spcAft>
              <a:buSzPts val="1600"/>
              <a:buChar char="➢"/>
            </a:pPr>
            <a:r>
              <a:rPr lang="en" sz="1600"/>
              <a:t>CEO </a:t>
            </a:r>
            <a:endParaRPr sz="1600"/>
          </a:p>
          <a:p>
            <a:pPr indent="-330200" lvl="1" marL="914400" rtl="0" algn="l">
              <a:spcBef>
                <a:spcPts val="0"/>
              </a:spcBef>
              <a:spcAft>
                <a:spcPts val="0"/>
              </a:spcAft>
              <a:buSzPts val="1600"/>
              <a:buChar char="➢"/>
            </a:pPr>
            <a:r>
              <a:rPr lang="en" sz="1600"/>
              <a:t>Liaison</a:t>
            </a:r>
            <a:endParaRPr sz="1600"/>
          </a:p>
          <a:p>
            <a:pPr indent="-330200" lvl="0" marL="457200" rtl="0" algn="l">
              <a:spcBef>
                <a:spcPts val="0"/>
              </a:spcBef>
              <a:spcAft>
                <a:spcPts val="0"/>
              </a:spcAft>
              <a:buSzPts val="1600"/>
              <a:buChar char="❖"/>
            </a:pPr>
            <a:r>
              <a:rPr lang="en" sz="1600"/>
              <a:t>Discord </a:t>
            </a:r>
            <a:endParaRPr sz="1600"/>
          </a:p>
          <a:p>
            <a:pPr indent="-330200" lvl="1" marL="914400" rtl="0" algn="l">
              <a:spcBef>
                <a:spcPts val="0"/>
              </a:spcBef>
              <a:spcAft>
                <a:spcPts val="0"/>
              </a:spcAft>
              <a:buSzPts val="1600"/>
              <a:buChar char="➢"/>
            </a:pPr>
            <a:r>
              <a:rPr lang="en" sz="1600"/>
              <a:t>Group Members </a:t>
            </a:r>
            <a:endParaRPr sz="1600"/>
          </a:p>
          <a:p>
            <a:pPr indent="-330200" lvl="1" marL="914400" rtl="0" algn="l">
              <a:spcBef>
                <a:spcPts val="0"/>
              </a:spcBef>
              <a:spcAft>
                <a:spcPts val="0"/>
              </a:spcAft>
              <a:buSzPts val="1600"/>
              <a:buChar char="➢"/>
            </a:pPr>
            <a:r>
              <a:rPr lang="en" sz="1600"/>
              <a:t>Team Meetings </a:t>
            </a:r>
            <a:endParaRPr sz="1600"/>
          </a:p>
          <a:p>
            <a:pPr indent="-330200" lvl="0" marL="457200" rtl="0" algn="l">
              <a:spcBef>
                <a:spcPts val="0"/>
              </a:spcBef>
              <a:spcAft>
                <a:spcPts val="0"/>
              </a:spcAft>
              <a:buSzPts val="1600"/>
              <a:buChar char="❖"/>
            </a:pPr>
            <a:r>
              <a:rPr lang="en" sz="1600"/>
              <a:t>GitHub Pull Request</a:t>
            </a:r>
            <a:endParaRPr sz="1600"/>
          </a:p>
          <a:p>
            <a:pPr indent="-330200" lvl="1" marL="914400" rtl="0" algn="l">
              <a:spcBef>
                <a:spcPts val="0"/>
              </a:spcBef>
              <a:spcAft>
                <a:spcPts val="0"/>
              </a:spcAft>
              <a:buSzPts val="1600"/>
              <a:buChar char="➢"/>
            </a:pPr>
            <a:r>
              <a:rPr lang="en" sz="1600"/>
              <a:t>Reviews</a:t>
            </a:r>
            <a:endParaRPr sz="1600"/>
          </a:p>
          <a:p>
            <a:pPr indent="-330200" lvl="1" marL="914400" rtl="0" algn="l">
              <a:spcBef>
                <a:spcPts val="0"/>
              </a:spcBef>
              <a:spcAft>
                <a:spcPts val="0"/>
              </a:spcAft>
              <a:buSzPts val="1600"/>
              <a:buChar char="➢"/>
            </a:pPr>
            <a:r>
              <a:rPr lang="en" sz="1600"/>
              <a:t>Changes needed </a:t>
            </a:r>
            <a:endParaRPr sz="1600"/>
          </a:p>
        </p:txBody>
      </p:sp>
      <p:pic>
        <p:nvPicPr>
          <p:cNvPr id="301" name="Google Shape;301;p37"/>
          <p:cNvPicPr preferRelativeResize="0"/>
          <p:nvPr/>
        </p:nvPicPr>
        <p:blipFill>
          <a:blip r:embed="rId3">
            <a:alphaModFix/>
          </a:blip>
          <a:stretch>
            <a:fillRect/>
          </a:stretch>
        </p:blipFill>
        <p:spPr>
          <a:xfrm>
            <a:off x="4898500" y="1146175"/>
            <a:ext cx="3519650" cy="3519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727650" y="572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Q &amp; A</a:t>
            </a:r>
            <a:endParaRPr>
              <a:latin typeface="Rockwell"/>
              <a:ea typeface="Rockwell"/>
              <a:cs typeface="Rockwell"/>
              <a:sym typeface="Rockwell"/>
            </a:endParaRPr>
          </a:p>
        </p:txBody>
      </p:sp>
      <p:pic>
        <p:nvPicPr>
          <p:cNvPr id="307" name="Google Shape;307;p38"/>
          <p:cNvPicPr preferRelativeResize="0"/>
          <p:nvPr/>
        </p:nvPicPr>
        <p:blipFill>
          <a:blip r:embed="rId3">
            <a:alphaModFix/>
          </a:blip>
          <a:stretch>
            <a:fillRect/>
          </a:stretch>
        </p:blipFill>
        <p:spPr>
          <a:xfrm>
            <a:off x="2042203" y="481525"/>
            <a:ext cx="6992947" cy="46619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txBox="1"/>
          <p:nvPr>
            <p:ph type="title"/>
          </p:nvPr>
        </p:nvSpPr>
        <p:spPr>
          <a:xfrm>
            <a:off x="729300" y="611650"/>
            <a:ext cx="4906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4196"/>
              <a:buNone/>
            </a:pPr>
            <a:r>
              <a:rPr lang="en" sz="2240">
                <a:latin typeface="Rockwell"/>
                <a:ea typeface="Rockwell"/>
                <a:cs typeface="Rockwell"/>
                <a:sym typeface="Rockwell"/>
              </a:rPr>
              <a:t>Sponsor, CEO</a:t>
            </a:r>
            <a:r>
              <a:rPr lang="en" sz="2240">
                <a:latin typeface="Rockwell"/>
                <a:ea typeface="Rockwell"/>
                <a:cs typeface="Rockwell"/>
                <a:sym typeface="Rockwell"/>
              </a:rPr>
              <a:t>, Michael C. Malone</a:t>
            </a:r>
            <a:endParaRPr sz="2240">
              <a:latin typeface="Rockwell"/>
              <a:ea typeface="Rockwell"/>
              <a:cs typeface="Rockwell"/>
              <a:sym typeface="Rockwell"/>
            </a:endParaRPr>
          </a:p>
        </p:txBody>
      </p:sp>
      <p:pic>
        <p:nvPicPr>
          <p:cNvPr id="103" name="Google Shape;103;p15"/>
          <p:cNvPicPr preferRelativeResize="0"/>
          <p:nvPr/>
        </p:nvPicPr>
        <p:blipFill>
          <a:blip r:embed="rId3">
            <a:alphaModFix/>
          </a:blip>
          <a:stretch>
            <a:fillRect/>
          </a:stretch>
        </p:blipFill>
        <p:spPr>
          <a:xfrm>
            <a:off x="830400" y="1406325"/>
            <a:ext cx="2931750" cy="2931750"/>
          </a:xfrm>
          <a:prstGeom prst="rect">
            <a:avLst/>
          </a:prstGeom>
          <a:noFill/>
          <a:ln>
            <a:noFill/>
          </a:ln>
        </p:spPr>
      </p:pic>
      <p:sp>
        <p:nvSpPr>
          <p:cNvPr id="104" name="Google Shape;104;p15"/>
          <p:cNvSpPr txBox="1"/>
          <p:nvPr/>
        </p:nvSpPr>
        <p:spPr>
          <a:xfrm>
            <a:off x="7854300" y="4804800"/>
            <a:ext cx="12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Roger Ramirez</a:t>
            </a:r>
            <a:endParaRPr sz="1000">
              <a:latin typeface="Times New Roman"/>
              <a:ea typeface="Times New Roman"/>
              <a:cs typeface="Times New Roman"/>
              <a:sym typeface="Times New Roman"/>
            </a:endParaRPr>
          </a:p>
        </p:txBody>
      </p:sp>
      <p:sp>
        <p:nvSpPr>
          <p:cNvPr id="105" name="Google Shape;105;p15"/>
          <p:cNvSpPr txBox="1"/>
          <p:nvPr>
            <p:ph idx="1" type="body"/>
          </p:nvPr>
        </p:nvSpPr>
        <p:spPr>
          <a:xfrm>
            <a:off x="4164250" y="1297600"/>
            <a:ext cx="4906500" cy="3411900"/>
          </a:xfrm>
          <a:prstGeom prst="rect">
            <a:avLst/>
          </a:prstGeom>
        </p:spPr>
        <p:txBody>
          <a:bodyPr anchorCtr="0" anchor="t" bIns="91425" lIns="91425" spcFirstLastPara="1" rIns="91425" wrap="square" tIns="91425">
            <a:noAutofit/>
          </a:bodyPr>
          <a:lstStyle/>
          <a:p>
            <a:pPr indent="-330200" lvl="0" marL="4572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Founder and CEO of We2Link, Inc.</a:t>
            </a:r>
            <a:endParaRPr sz="1600">
              <a:latin typeface="Rockwell"/>
              <a:ea typeface="Rockwell"/>
              <a:cs typeface="Rockwell"/>
              <a:sym typeface="Rockwell"/>
            </a:endParaRPr>
          </a:p>
          <a:p>
            <a:pPr indent="0" lvl="0" marL="0" rtl="0" algn="l">
              <a:lnSpc>
                <a:spcPct val="105000"/>
              </a:lnSpc>
              <a:spcBef>
                <a:spcPts val="1200"/>
              </a:spcBef>
              <a:spcAft>
                <a:spcPts val="0"/>
              </a:spcAft>
              <a:buNone/>
            </a:pPr>
            <a:r>
              <a:t/>
            </a:r>
            <a:endParaRPr sz="1600"/>
          </a:p>
          <a:p>
            <a:pPr indent="-330200" lvl="0" marL="457200" rtl="0" algn="l">
              <a:lnSpc>
                <a:spcPct val="105000"/>
              </a:lnSpc>
              <a:spcBef>
                <a:spcPts val="1200"/>
              </a:spcBef>
              <a:spcAft>
                <a:spcPts val="0"/>
              </a:spcAft>
              <a:buSzPts val="1600"/>
              <a:buFont typeface="Rockwell"/>
              <a:buChar char="❖"/>
            </a:pPr>
            <a:r>
              <a:rPr lang="en" sz="1600">
                <a:latin typeface="Rockwell"/>
                <a:ea typeface="Rockwell"/>
                <a:cs typeface="Rockwell"/>
                <a:sym typeface="Rockwell"/>
              </a:rPr>
              <a:t>A </a:t>
            </a:r>
            <a:r>
              <a:rPr lang="en" sz="1600"/>
              <a:t>Disabled</a:t>
            </a:r>
            <a:r>
              <a:rPr lang="en" sz="1600">
                <a:latin typeface="Rockwell"/>
                <a:ea typeface="Rockwell"/>
                <a:cs typeface="Rockwell"/>
                <a:sym typeface="Rockwell"/>
              </a:rPr>
              <a:t> Army Veteran  </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Developed Traumatic Brain Injury [TBI] </a:t>
            </a:r>
            <a:endParaRPr sz="1600"/>
          </a:p>
          <a:p>
            <a:pPr indent="0" lvl="0" marL="0" rtl="0" algn="l">
              <a:lnSpc>
                <a:spcPct val="105000"/>
              </a:lnSpc>
              <a:spcBef>
                <a:spcPts val="1200"/>
              </a:spcBef>
              <a:spcAft>
                <a:spcPts val="0"/>
              </a:spcAft>
              <a:buNone/>
            </a:pPr>
            <a:r>
              <a:t/>
            </a:r>
            <a:endParaRPr sz="1600"/>
          </a:p>
          <a:p>
            <a:pPr indent="-330200" lvl="0" marL="457200" rtl="0" algn="l">
              <a:lnSpc>
                <a:spcPct val="105000"/>
              </a:lnSpc>
              <a:spcBef>
                <a:spcPts val="1200"/>
              </a:spcBef>
              <a:spcAft>
                <a:spcPts val="0"/>
              </a:spcAft>
              <a:buSzPts val="1600"/>
              <a:buFont typeface="Rockwell"/>
              <a:buChar char="❖"/>
            </a:pPr>
            <a:r>
              <a:rPr lang="en" sz="1600">
                <a:latin typeface="Rockwell"/>
                <a:ea typeface="Rockwell"/>
                <a:cs typeface="Rockwell"/>
                <a:sym typeface="Rockwell"/>
              </a:rPr>
              <a:t>Works with TBI </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Interviewed people who had TBI </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Designated that this has impacted the Quality of Life [QoL] of people</a:t>
            </a:r>
            <a:endParaRPr sz="1600">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4268025" y="1119075"/>
            <a:ext cx="4670100" cy="35514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0"/>
              </a:spcBef>
              <a:spcAft>
                <a:spcPts val="0"/>
              </a:spcAft>
              <a:buSzPts val="1500"/>
              <a:buFont typeface="Rockwell"/>
              <a:buChar char="❖"/>
            </a:pPr>
            <a:r>
              <a:rPr lang="en" sz="1500"/>
              <a:t>D</a:t>
            </a:r>
            <a:r>
              <a:rPr lang="en" sz="1500">
                <a:latin typeface="Rockwell"/>
                <a:ea typeface="Rockwell"/>
                <a:cs typeface="Rockwell"/>
                <a:sym typeface="Rockwell"/>
              </a:rPr>
              <a:t>esignated to help people who suffer from </a:t>
            </a:r>
            <a:r>
              <a:rPr lang="en" sz="1500"/>
              <a:t>cognitive impairments</a:t>
            </a:r>
            <a:endParaRPr sz="1500">
              <a:latin typeface="Rockwell"/>
              <a:ea typeface="Rockwell"/>
              <a:cs typeface="Rockwell"/>
              <a:sym typeface="Rockwell"/>
            </a:endParaRPr>
          </a:p>
          <a:p>
            <a:pPr indent="-323850" lvl="1" marL="914400" rtl="0" algn="l">
              <a:lnSpc>
                <a:spcPct val="95000"/>
              </a:lnSpc>
              <a:spcBef>
                <a:spcPts val="0"/>
              </a:spcBef>
              <a:spcAft>
                <a:spcPts val="0"/>
              </a:spcAft>
              <a:buSzPts val="1500"/>
              <a:buFont typeface="Rockwell"/>
              <a:buChar char="➢"/>
            </a:pPr>
            <a:r>
              <a:rPr lang="en" sz="1500">
                <a:latin typeface="Rockwell"/>
                <a:ea typeface="Rockwell"/>
                <a:cs typeface="Rockwell"/>
                <a:sym typeface="Rockwell"/>
              </a:rPr>
              <a:t>Examples</a:t>
            </a:r>
            <a:r>
              <a:rPr lang="en" sz="1500"/>
              <a:t>:</a:t>
            </a:r>
            <a:endParaRPr sz="1500">
              <a:latin typeface="Rockwell"/>
              <a:ea typeface="Rockwell"/>
              <a:cs typeface="Rockwell"/>
              <a:sym typeface="Rockwell"/>
            </a:endParaRPr>
          </a:p>
          <a:p>
            <a:pPr indent="-323850" lvl="2" marL="1371600" rtl="0" algn="l">
              <a:lnSpc>
                <a:spcPct val="95000"/>
              </a:lnSpc>
              <a:spcBef>
                <a:spcPts val="0"/>
              </a:spcBef>
              <a:spcAft>
                <a:spcPts val="0"/>
              </a:spcAft>
              <a:buSzPts val="1500"/>
              <a:buChar char="■"/>
            </a:pPr>
            <a:r>
              <a:rPr lang="en" sz="1500"/>
              <a:t>Traumatic Brain Injuries [TBI]</a:t>
            </a:r>
            <a:endParaRPr sz="1500">
              <a:latin typeface="Rockwell"/>
              <a:ea typeface="Rockwell"/>
              <a:cs typeface="Rockwell"/>
              <a:sym typeface="Rockwell"/>
            </a:endParaRPr>
          </a:p>
          <a:p>
            <a:pPr indent="-323850" lvl="2" marL="1371600" rtl="0" algn="l">
              <a:lnSpc>
                <a:spcPct val="95000"/>
              </a:lnSpc>
              <a:spcBef>
                <a:spcPts val="0"/>
              </a:spcBef>
              <a:spcAft>
                <a:spcPts val="0"/>
              </a:spcAft>
              <a:buSzPts val="1500"/>
              <a:buFont typeface="Rockwell"/>
              <a:buChar char="■"/>
            </a:pPr>
            <a:r>
              <a:rPr lang="en" sz="1500">
                <a:latin typeface="Rockwell"/>
                <a:ea typeface="Rockwell"/>
                <a:cs typeface="Rockwell"/>
                <a:sym typeface="Rockwell"/>
              </a:rPr>
              <a:t>Alzheimer's Disease</a:t>
            </a:r>
            <a:endParaRPr sz="1500">
              <a:latin typeface="Rockwell"/>
              <a:ea typeface="Rockwell"/>
              <a:cs typeface="Rockwell"/>
              <a:sym typeface="Rockwell"/>
            </a:endParaRPr>
          </a:p>
          <a:p>
            <a:pPr indent="-323850" lvl="2" marL="1371600" rtl="0" algn="l">
              <a:lnSpc>
                <a:spcPct val="95000"/>
              </a:lnSpc>
              <a:spcBef>
                <a:spcPts val="0"/>
              </a:spcBef>
              <a:spcAft>
                <a:spcPts val="0"/>
              </a:spcAft>
              <a:buSzPts val="1500"/>
              <a:buFont typeface="Rockwell"/>
              <a:buChar char="■"/>
            </a:pPr>
            <a:r>
              <a:rPr lang="en" sz="1500">
                <a:latin typeface="Rockwell"/>
                <a:ea typeface="Rockwell"/>
                <a:cs typeface="Rockwell"/>
                <a:sym typeface="Rockwell"/>
              </a:rPr>
              <a:t>Dementia</a:t>
            </a:r>
            <a:endParaRPr sz="1500">
              <a:latin typeface="Rockwell"/>
              <a:ea typeface="Rockwell"/>
              <a:cs typeface="Rockwell"/>
              <a:sym typeface="Rockwell"/>
            </a:endParaRPr>
          </a:p>
          <a:p>
            <a:pPr indent="0" lvl="0" marL="0" rtl="0" algn="l">
              <a:lnSpc>
                <a:spcPct val="95000"/>
              </a:lnSpc>
              <a:spcBef>
                <a:spcPts val="1200"/>
              </a:spcBef>
              <a:spcAft>
                <a:spcPts val="0"/>
              </a:spcAft>
              <a:buNone/>
            </a:pPr>
            <a:r>
              <a:t/>
            </a:r>
            <a:endParaRPr sz="1500"/>
          </a:p>
          <a:p>
            <a:pPr indent="-323850" lvl="0" marL="457200" rtl="0" algn="l">
              <a:lnSpc>
                <a:spcPct val="95000"/>
              </a:lnSpc>
              <a:spcBef>
                <a:spcPts val="1200"/>
              </a:spcBef>
              <a:spcAft>
                <a:spcPts val="0"/>
              </a:spcAft>
              <a:buSzPts val="1500"/>
              <a:buFont typeface="Rockwell"/>
              <a:buChar char="❖"/>
            </a:pPr>
            <a:r>
              <a:rPr lang="en" sz="1500">
                <a:latin typeface="Rockwell"/>
                <a:ea typeface="Rockwell"/>
                <a:cs typeface="Rockwell"/>
                <a:sym typeface="Rockwell"/>
              </a:rPr>
              <a:t>The main purpose: </a:t>
            </a:r>
            <a:endParaRPr sz="1500"/>
          </a:p>
          <a:p>
            <a:pPr indent="-323850" lvl="1" marL="914400" rtl="0" algn="l">
              <a:lnSpc>
                <a:spcPct val="95000"/>
              </a:lnSpc>
              <a:spcBef>
                <a:spcPts val="0"/>
              </a:spcBef>
              <a:spcAft>
                <a:spcPts val="0"/>
              </a:spcAft>
              <a:buSzPts val="1500"/>
              <a:buFont typeface="Rockwell"/>
              <a:buChar char="➢"/>
            </a:pPr>
            <a:r>
              <a:rPr lang="en" sz="1500"/>
              <a:t>H</a:t>
            </a:r>
            <a:r>
              <a:rPr lang="en" sz="1500">
                <a:latin typeface="Rockwell"/>
                <a:ea typeface="Rockwell"/>
                <a:cs typeface="Rockwell"/>
                <a:sym typeface="Rockwell"/>
              </a:rPr>
              <a:t>elp those with cognitive impairments and daily living challenges</a:t>
            </a:r>
            <a:endParaRPr sz="1500">
              <a:latin typeface="Rockwell"/>
              <a:ea typeface="Rockwell"/>
              <a:cs typeface="Rockwell"/>
              <a:sym typeface="Rockwell"/>
            </a:endParaRPr>
          </a:p>
          <a:p>
            <a:pPr indent="-323850" lvl="1" marL="914400" rtl="0" algn="l">
              <a:lnSpc>
                <a:spcPct val="95000"/>
              </a:lnSpc>
              <a:spcBef>
                <a:spcPts val="0"/>
              </a:spcBef>
              <a:spcAft>
                <a:spcPts val="0"/>
              </a:spcAft>
              <a:buSzPts val="1500"/>
              <a:buFont typeface="Rockwell"/>
              <a:buChar char="➢"/>
            </a:pPr>
            <a:r>
              <a:rPr lang="en" sz="1500">
                <a:latin typeface="Rockwell"/>
                <a:ea typeface="Rockwell"/>
                <a:cs typeface="Rockwell"/>
                <a:sym typeface="Rockwell"/>
              </a:rPr>
              <a:t>The overall goal:</a:t>
            </a:r>
            <a:endParaRPr sz="1500">
              <a:latin typeface="Rockwell"/>
              <a:ea typeface="Rockwell"/>
              <a:cs typeface="Rockwell"/>
              <a:sym typeface="Rockwell"/>
            </a:endParaRPr>
          </a:p>
          <a:p>
            <a:pPr indent="-323850" lvl="2" marL="1371600" rtl="0" algn="l">
              <a:lnSpc>
                <a:spcPct val="95000"/>
              </a:lnSpc>
              <a:spcBef>
                <a:spcPts val="0"/>
              </a:spcBef>
              <a:spcAft>
                <a:spcPts val="0"/>
              </a:spcAft>
              <a:buSzPts val="1500"/>
              <a:buFont typeface="Rockwell"/>
              <a:buChar char="■"/>
            </a:pPr>
            <a:r>
              <a:rPr lang="en" sz="1500"/>
              <a:t>Reduce Isolation</a:t>
            </a:r>
            <a:endParaRPr sz="1500"/>
          </a:p>
          <a:p>
            <a:pPr indent="-323850" lvl="2" marL="1371600" rtl="0" algn="l">
              <a:lnSpc>
                <a:spcPct val="95000"/>
              </a:lnSpc>
              <a:spcBef>
                <a:spcPts val="0"/>
              </a:spcBef>
              <a:spcAft>
                <a:spcPts val="0"/>
              </a:spcAft>
              <a:buSzPts val="1500"/>
              <a:buFont typeface="Rockwell"/>
              <a:buChar char="■"/>
            </a:pPr>
            <a:r>
              <a:rPr lang="en" sz="1500"/>
              <a:t>Decrease Caregiver Burden</a:t>
            </a:r>
            <a:endParaRPr sz="1500"/>
          </a:p>
          <a:p>
            <a:pPr indent="-323850" lvl="2" marL="1371600" rtl="0" algn="l">
              <a:lnSpc>
                <a:spcPct val="95000"/>
              </a:lnSpc>
              <a:spcBef>
                <a:spcPts val="0"/>
              </a:spcBef>
              <a:spcAft>
                <a:spcPts val="0"/>
              </a:spcAft>
              <a:buSzPts val="1500"/>
              <a:buFont typeface="Rockwell"/>
              <a:buChar char="■"/>
            </a:pPr>
            <a:r>
              <a:rPr lang="en" sz="1500"/>
              <a:t>Reduce Suicide</a:t>
            </a:r>
            <a:endParaRPr sz="1500"/>
          </a:p>
          <a:p>
            <a:pPr indent="-323850" lvl="2" marL="1371600" rtl="0" algn="l">
              <a:lnSpc>
                <a:spcPct val="95000"/>
              </a:lnSpc>
              <a:spcBef>
                <a:spcPts val="0"/>
              </a:spcBef>
              <a:spcAft>
                <a:spcPts val="0"/>
              </a:spcAft>
              <a:buSzPts val="1500"/>
              <a:buFont typeface="Rockwell"/>
              <a:buChar char="■"/>
            </a:pPr>
            <a:r>
              <a:rPr lang="en" sz="1500"/>
              <a:t>Achieve Greater Independence</a:t>
            </a:r>
            <a:r>
              <a:rPr lang="en" sz="1500">
                <a:latin typeface="Rockwell"/>
                <a:ea typeface="Rockwell"/>
                <a:cs typeface="Rockwell"/>
                <a:sym typeface="Rockwell"/>
              </a:rPr>
              <a:t> </a:t>
            </a:r>
            <a:endParaRPr sz="1500">
              <a:latin typeface="Rockwell"/>
              <a:ea typeface="Rockwell"/>
              <a:cs typeface="Rockwell"/>
              <a:sym typeface="Rockwell"/>
            </a:endParaRPr>
          </a:p>
        </p:txBody>
      </p:sp>
      <p:sp>
        <p:nvSpPr>
          <p:cNvPr id="111" name="Google Shape;111;p16"/>
          <p:cNvSpPr txBox="1"/>
          <p:nvPr>
            <p:ph type="title"/>
          </p:nvPr>
        </p:nvSpPr>
        <p:spPr>
          <a:xfrm>
            <a:off x="793100" y="583875"/>
            <a:ext cx="3875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240">
                <a:latin typeface="Rockwell"/>
                <a:ea typeface="Rockwell"/>
                <a:cs typeface="Rockwell"/>
                <a:sym typeface="Rockwell"/>
              </a:rPr>
              <a:t>About We2Link  / Purpose</a:t>
            </a:r>
            <a:endParaRPr sz="2240">
              <a:latin typeface="Rockwell"/>
              <a:ea typeface="Rockwell"/>
              <a:cs typeface="Rockwell"/>
              <a:sym typeface="Rockwell"/>
            </a:endParaRPr>
          </a:p>
        </p:txBody>
      </p:sp>
      <p:sp>
        <p:nvSpPr>
          <p:cNvPr id="112" name="Google Shape;112;p16"/>
          <p:cNvSpPr txBox="1"/>
          <p:nvPr/>
        </p:nvSpPr>
        <p:spPr>
          <a:xfrm>
            <a:off x="7854300" y="4804800"/>
            <a:ext cx="12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Roger Ramirez</a:t>
            </a:r>
            <a:endParaRPr sz="1000">
              <a:latin typeface="Times New Roman"/>
              <a:ea typeface="Times New Roman"/>
              <a:cs typeface="Times New Roman"/>
              <a:sym typeface="Times New Roman"/>
            </a:endParaRPr>
          </a:p>
        </p:txBody>
      </p:sp>
      <p:pic>
        <p:nvPicPr>
          <p:cNvPr id="113" name="Google Shape;113;p16"/>
          <p:cNvPicPr preferRelativeResize="0"/>
          <p:nvPr/>
        </p:nvPicPr>
        <p:blipFill>
          <a:blip r:embed="rId3">
            <a:alphaModFix/>
          </a:blip>
          <a:stretch>
            <a:fillRect/>
          </a:stretch>
        </p:blipFill>
        <p:spPr>
          <a:xfrm>
            <a:off x="950200" y="1981450"/>
            <a:ext cx="2494100" cy="2624000"/>
          </a:xfrm>
          <a:prstGeom prst="rect">
            <a:avLst/>
          </a:prstGeom>
          <a:noFill/>
          <a:ln>
            <a:noFill/>
          </a:ln>
        </p:spPr>
      </p:pic>
      <p:sp>
        <p:nvSpPr>
          <p:cNvPr id="114" name="Google Shape;114;p16"/>
          <p:cNvSpPr txBox="1"/>
          <p:nvPr/>
        </p:nvSpPr>
        <p:spPr>
          <a:xfrm>
            <a:off x="2962100" y="1816800"/>
            <a:ext cx="357600" cy="4281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2260">
                <a:latin typeface="Rockwell"/>
                <a:ea typeface="Rockwell"/>
                <a:cs typeface="Rockwell"/>
                <a:sym typeface="Rockwell"/>
              </a:rPr>
              <a:t>®</a:t>
            </a:r>
            <a:endParaRPr/>
          </a:p>
        </p:txBody>
      </p:sp>
      <p:sp>
        <p:nvSpPr>
          <p:cNvPr id="115" name="Google Shape;115;p16"/>
          <p:cNvSpPr txBox="1"/>
          <p:nvPr/>
        </p:nvSpPr>
        <p:spPr>
          <a:xfrm>
            <a:off x="2863750" y="499550"/>
            <a:ext cx="357600" cy="3960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1960">
                <a:latin typeface="Rockwell"/>
                <a:ea typeface="Rockwell"/>
                <a:cs typeface="Rockwell"/>
                <a:sym typeface="Rockwell"/>
              </a:rPr>
              <a:t>®</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9450" y="628400"/>
            <a:ext cx="5093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The Current Goal of the We2Link</a:t>
            </a:r>
            <a:endParaRPr>
              <a:latin typeface="Rockwell"/>
              <a:ea typeface="Rockwell"/>
              <a:cs typeface="Rockwell"/>
              <a:sym typeface="Rockwell"/>
            </a:endParaRPr>
          </a:p>
          <a:p>
            <a:pPr indent="0" lvl="0" marL="0" rtl="0" algn="l">
              <a:spcBef>
                <a:spcPts val="0"/>
              </a:spcBef>
              <a:spcAft>
                <a:spcPts val="0"/>
              </a:spcAft>
              <a:buNone/>
            </a:pPr>
            <a:r>
              <a:t/>
            </a:r>
            <a:endParaRPr>
              <a:latin typeface="Rockwell"/>
              <a:ea typeface="Rockwell"/>
              <a:cs typeface="Rockwell"/>
              <a:sym typeface="Rockwell"/>
            </a:endParaRPr>
          </a:p>
        </p:txBody>
      </p:sp>
      <p:sp>
        <p:nvSpPr>
          <p:cNvPr id="121" name="Google Shape;121;p17"/>
          <p:cNvSpPr txBox="1"/>
          <p:nvPr>
            <p:ph idx="1" type="body"/>
          </p:nvPr>
        </p:nvSpPr>
        <p:spPr>
          <a:xfrm>
            <a:off x="729450" y="1656275"/>
            <a:ext cx="4792500" cy="3148500"/>
          </a:xfrm>
          <a:prstGeom prst="rect">
            <a:avLst/>
          </a:prstGeom>
        </p:spPr>
        <p:txBody>
          <a:bodyPr anchorCtr="0" anchor="t" bIns="91425" lIns="91425" spcFirstLastPara="1" rIns="91425" wrap="square" tIns="91425">
            <a:normAutofit/>
          </a:bodyPr>
          <a:lstStyle/>
          <a:p>
            <a:pPr indent="-330200" lvl="0" marL="457200" rtl="0" algn="l">
              <a:lnSpc>
                <a:spcPct val="95000"/>
              </a:lnSpc>
              <a:spcBef>
                <a:spcPts val="0"/>
              </a:spcBef>
              <a:spcAft>
                <a:spcPts val="0"/>
              </a:spcAft>
              <a:buSzPts val="1600"/>
              <a:buFont typeface="Rockwell"/>
              <a:buChar char="❖"/>
            </a:pPr>
            <a:r>
              <a:rPr lang="en" sz="1600">
                <a:latin typeface="Rockwell"/>
                <a:ea typeface="Rockwell"/>
                <a:cs typeface="Rockwell"/>
                <a:sym typeface="Rockwell"/>
              </a:rPr>
              <a:t>The </a:t>
            </a:r>
            <a:r>
              <a:rPr lang="en" sz="1600"/>
              <a:t>current</a:t>
            </a:r>
            <a:r>
              <a:rPr lang="en" sz="1600">
                <a:latin typeface="Rockwell"/>
                <a:ea typeface="Rockwell"/>
                <a:cs typeface="Rockwell"/>
                <a:sym typeface="Rockwell"/>
              </a:rPr>
              <a:t> goal for</a:t>
            </a:r>
            <a:r>
              <a:rPr lang="en" sz="1600"/>
              <a:t> the company</a:t>
            </a:r>
            <a:r>
              <a:rPr lang="en" sz="1600">
                <a:latin typeface="Rockwell"/>
                <a:ea typeface="Rockwell"/>
                <a:cs typeface="Rockwell"/>
                <a:sym typeface="Rockwell"/>
              </a:rPr>
              <a:t> </a:t>
            </a:r>
            <a:endParaRPr sz="1600">
              <a:latin typeface="Rockwell"/>
              <a:ea typeface="Rockwell"/>
              <a:cs typeface="Rockwell"/>
              <a:sym typeface="Rockwell"/>
            </a:endParaRPr>
          </a:p>
          <a:p>
            <a:pPr indent="-330200" lvl="1" marL="914400" rtl="0" algn="l">
              <a:lnSpc>
                <a:spcPct val="95000"/>
              </a:lnSpc>
              <a:spcBef>
                <a:spcPts val="0"/>
              </a:spcBef>
              <a:spcAft>
                <a:spcPts val="0"/>
              </a:spcAft>
              <a:buSzPts val="1600"/>
              <a:buFont typeface="Rockwell"/>
              <a:buChar char="➢"/>
            </a:pPr>
            <a:r>
              <a:rPr lang="en" sz="1600">
                <a:latin typeface="Rockwell"/>
                <a:ea typeface="Rockwell"/>
                <a:cs typeface="Rockwell"/>
                <a:sym typeface="Rockwell"/>
              </a:rPr>
              <a:t>Tackle problems </a:t>
            </a:r>
            <a:r>
              <a:rPr lang="en" sz="1600"/>
              <a:t>that include cognitive impairments</a:t>
            </a:r>
            <a:endParaRPr sz="1600">
              <a:latin typeface="Rockwell"/>
              <a:ea typeface="Rockwell"/>
              <a:cs typeface="Rockwell"/>
              <a:sym typeface="Rockwell"/>
            </a:endParaRPr>
          </a:p>
          <a:p>
            <a:pPr indent="-330200" lvl="1" marL="914400" rtl="0" algn="l">
              <a:lnSpc>
                <a:spcPct val="95000"/>
              </a:lnSpc>
              <a:spcBef>
                <a:spcPts val="0"/>
              </a:spcBef>
              <a:spcAft>
                <a:spcPts val="0"/>
              </a:spcAft>
              <a:buSzPts val="1600"/>
              <a:buFont typeface="Rockwell"/>
              <a:buChar char="➢"/>
            </a:pPr>
            <a:r>
              <a:rPr lang="en" sz="1600"/>
              <a:t>B</a:t>
            </a:r>
            <a:r>
              <a:rPr lang="en" sz="1600">
                <a:latin typeface="Rockwell"/>
                <a:ea typeface="Rockwell"/>
                <a:cs typeface="Rockwell"/>
                <a:sym typeface="Rockwell"/>
              </a:rPr>
              <a:t>uild </a:t>
            </a:r>
            <a:r>
              <a:rPr lang="en" sz="1600"/>
              <a:t>web features</a:t>
            </a:r>
            <a:endParaRPr sz="1600">
              <a:latin typeface="Rockwell"/>
              <a:ea typeface="Rockwell"/>
              <a:cs typeface="Rockwell"/>
              <a:sym typeface="Rockwell"/>
            </a:endParaRPr>
          </a:p>
          <a:p>
            <a:pPr indent="-330200" lvl="1" marL="914400" rtl="0" algn="l">
              <a:lnSpc>
                <a:spcPct val="95000"/>
              </a:lnSpc>
              <a:spcBef>
                <a:spcPts val="0"/>
              </a:spcBef>
              <a:spcAft>
                <a:spcPts val="0"/>
              </a:spcAft>
              <a:buSzPts val="1600"/>
              <a:buFont typeface="Rockwell"/>
              <a:buChar char="➢"/>
            </a:pPr>
            <a:r>
              <a:rPr lang="en" sz="1600"/>
              <a:t>I</a:t>
            </a:r>
            <a:r>
              <a:rPr lang="en" sz="1600">
                <a:latin typeface="Rockwell"/>
                <a:ea typeface="Rockwell"/>
                <a:cs typeface="Rockwell"/>
                <a:sym typeface="Rockwell"/>
              </a:rPr>
              <a:t>mplemen</a:t>
            </a:r>
            <a:r>
              <a:rPr lang="en" sz="1600"/>
              <a:t>t</a:t>
            </a:r>
            <a:r>
              <a:rPr lang="en" sz="1600">
                <a:latin typeface="Rockwell"/>
                <a:ea typeface="Rockwell"/>
                <a:cs typeface="Rockwell"/>
                <a:sym typeface="Rockwell"/>
              </a:rPr>
              <a:t> new features in the future</a:t>
            </a:r>
            <a:endParaRPr sz="1600">
              <a:latin typeface="Rockwell"/>
              <a:ea typeface="Rockwell"/>
              <a:cs typeface="Rockwell"/>
              <a:sym typeface="Rockwell"/>
            </a:endParaRPr>
          </a:p>
          <a:p>
            <a:pPr indent="-330200" lvl="1" marL="914400" rtl="0" algn="l">
              <a:lnSpc>
                <a:spcPct val="95000"/>
              </a:lnSpc>
              <a:spcBef>
                <a:spcPts val="0"/>
              </a:spcBef>
              <a:spcAft>
                <a:spcPts val="0"/>
              </a:spcAft>
              <a:buSzPts val="1600"/>
              <a:buChar char="➢"/>
            </a:pPr>
            <a:r>
              <a:rPr lang="en" sz="1600"/>
              <a:t>Implement Caregiver Support</a:t>
            </a:r>
            <a:endParaRPr sz="1600"/>
          </a:p>
          <a:p>
            <a:pPr indent="0" lvl="0" marL="0" rtl="0" algn="l">
              <a:lnSpc>
                <a:spcPct val="95000"/>
              </a:lnSpc>
              <a:spcBef>
                <a:spcPts val="1200"/>
              </a:spcBef>
              <a:spcAft>
                <a:spcPts val="0"/>
              </a:spcAft>
              <a:buNone/>
            </a:pPr>
            <a:r>
              <a:t/>
            </a:r>
            <a:endParaRPr sz="1600"/>
          </a:p>
          <a:p>
            <a:pPr indent="-330200" lvl="0" marL="457200" rtl="0" algn="l">
              <a:lnSpc>
                <a:spcPct val="95000"/>
              </a:lnSpc>
              <a:spcBef>
                <a:spcPts val="1200"/>
              </a:spcBef>
              <a:spcAft>
                <a:spcPts val="0"/>
              </a:spcAft>
              <a:buSzPts val="1600"/>
              <a:buFont typeface="Rockwell"/>
              <a:buChar char="❖"/>
            </a:pPr>
            <a:r>
              <a:rPr lang="en" sz="1600">
                <a:latin typeface="Rockwell"/>
                <a:ea typeface="Rockwell"/>
                <a:cs typeface="Rockwell"/>
                <a:sym typeface="Rockwell"/>
              </a:rPr>
              <a:t>With this, the Want2Remember</a:t>
            </a:r>
            <a:r>
              <a:rPr lang="en" sz="1600">
                <a:solidFill>
                  <a:srgbClr val="000000"/>
                </a:solidFill>
                <a:latin typeface="Rockwell"/>
                <a:ea typeface="Rockwell"/>
                <a:cs typeface="Rockwell"/>
                <a:sym typeface="Rockwell"/>
              </a:rPr>
              <a:t>™</a:t>
            </a:r>
            <a:r>
              <a:rPr lang="en" sz="1600"/>
              <a:t> </a:t>
            </a:r>
            <a:r>
              <a:rPr lang="en" sz="1600">
                <a:latin typeface="Rockwell"/>
                <a:ea typeface="Rockwell"/>
                <a:cs typeface="Rockwell"/>
                <a:sym typeface="Rockwell"/>
              </a:rPr>
              <a:t>application was developed </a:t>
            </a:r>
            <a:endParaRPr sz="1600">
              <a:latin typeface="Rockwell"/>
              <a:ea typeface="Rockwell"/>
              <a:cs typeface="Rockwell"/>
              <a:sym typeface="Rockwell"/>
            </a:endParaRPr>
          </a:p>
          <a:p>
            <a:pPr indent="-330200" lvl="1" marL="914400" rtl="0" algn="l">
              <a:lnSpc>
                <a:spcPct val="95000"/>
              </a:lnSpc>
              <a:spcBef>
                <a:spcPts val="0"/>
              </a:spcBef>
              <a:spcAft>
                <a:spcPts val="0"/>
              </a:spcAft>
              <a:buSzPts val="1600"/>
              <a:buFont typeface="Rockwell"/>
              <a:buChar char="➢"/>
            </a:pPr>
            <a:r>
              <a:rPr lang="en" sz="1600"/>
              <a:t>M</a:t>
            </a:r>
            <a:r>
              <a:rPr lang="en" sz="1600">
                <a:latin typeface="Rockwell"/>
                <a:ea typeface="Rockwell"/>
                <a:cs typeface="Rockwell"/>
                <a:sym typeface="Rockwell"/>
              </a:rPr>
              <a:t>ov</a:t>
            </a:r>
            <a:r>
              <a:rPr lang="en" sz="1600"/>
              <a:t>ed</a:t>
            </a:r>
            <a:r>
              <a:rPr lang="en" sz="1600">
                <a:latin typeface="Rockwell"/>
                <a:ea typeface="Rockwell"/>
                <a:cs typeface="Rockwell"/>
                <a:sym typeface="Rockwell"/>
              </a:rPr>
              <a:t> on to the Web </a:t>
            </a:r>
            <a:r>
              <a:rPr lang="en" sz="1600"/>
              <a:t>A</a:t>
            </a:r>
            <a:r>
              <a:rPr lang="en" sz="1600">
                <a:latin typeface="Rockwell"/>
                <a:ea typeface="Rockwell"/>
                <a:cs typeface="Rockwell"/>
                <a:sym typeface="Rockwell"/>
              </a:rPr>
              <a:t>pplication version of</a:t>
            </a:r>
            <a:r>
              <a:rPr lang="en" sz="1600"/>
              <a:t> the product</a:t>
            </a:r>
            <a:endParaRPr sz="1600">
              <a:latin typeface="Rockwell"/>
              <a:ea typeface="Rockwell"/>
              <a:cs typeface="Rockwell"/>
              <a:sym typeface="Rockwell"/>
            </a:endParaRPr>
          </a:p>
        </p:txBody>
      </p:sp>
      <p:sp>
        <p:nvSpPr>
          <p:cNvPr id="122" name="Google Shape;122;p17"/>
          <p:cNvSpPr txBox="1"/>
          <p:nvPr/>
        </p:nvSpPr>
        <p:spPr>
          <a:xfrm>
            <a:off x="7854300" y="4804800"/>
            <a:ext cx="1289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Roger Ramirez</a:t>
            </a:r>
            <a:endParaRPr sz="1000">
              <a:latin typeface="Times New Roman"/>
              <a:ea typeface="Times New Roman"/>
              <a:cs typeface="Times New Roman"/>
              <a:sym typeface="Times New Roman"/>
            </a:endParaRPr>
          </a:p>
        </p:txBody>
      </p:sp>
      <p:pic>
        <p:nvPicPr>
          <p:cNvPr descr="Icon&#10;&#10;Description automatically generated" id="123" name="Google Shape;123;p17"/>
          <p:cNvPicPr preferRelativeResize="0"/>
          <p:nvPr/>
        </p:nvPicPr>
        <p:blipFill rotWithShape="1">
          <a:blip r:embed="rId3">
            <a:alphaModFix/>
          </a:blip>
          <a:srcRect b="0" l="0" r="0" t="0"/>
          <a:stretch/>
        </p:blipFill>
        <p:spPr>
          <a:xfrm flipH="1">
            <a:off x="6021000" y="1853842"/>
            <a:ext cx="2622550" cy="2687199"/>
          </a:xfrm>
          <a:prstGeom prst="rect">
            <a:avLst/>
          </a:prstGeom>
          <a:noFill/>
          <a:ln>
            <a:noFill/>
          </a:ln>
        </p:spPr>
      </p:pic>
      <p:sp>
        <p:nvSpPr>
          <p:cNvPr id="124" name="Google Shape;124;p17"/>
          <p:cNvSpPr txBox="1"/>
          <p:nvPr/>
        </p:nvSpPr>
        <p:spPr>
          <a:xfrm>
            <a:off x="8134775" y="1656275"/>
            <a:ext cx="357600" cy="4281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2260">
                <a:latin typeface="Rockwell"/>
                <a:ea typeface="Rockwell"/>
                <a:cs typeface="Rockwell"/>
                <a:sym typeface="Rockwell"/>
              </a:rPr>
              <a:t>®</a:t>
            </a:r>
            <a:endParaRPr/>
          </a:p>
        </p:txBody>
      </p:sp>
      <p:sp>
        <p:nvSpPr>
          <p:cNvPr id="125" name="Google Shape;125;p17"/>
          <p:cNvSpPr txBox="1"/>
          <p:nvPr/>
        </p:nvSpPr>
        <p:spPr>
          <a:xfrm>
            <a:off x="5464950" y="525500"/>
            <a:ext cx="357600" cy="3960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1960">
                <a:latin typeface="Rockwell"/>
                <a:ea typeface="Rockwell"/>
                <a:cs typeface="Rockwell"/>
                <a:sym typeface="Rockwell"/>
              </a:rPr>
              <a:t>®</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title"/>
          </p:nvPr>
        </p:nvSpPr>
        <p:spPr>
          <a:xfrm>
            <a:off x="660850" y="571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About the Project Want2Remember</a:t>
            </a:r>
            <a:endParaRPr>
              <a:latin typeface="Rockwell"/>
              <a:ea typeface="Rockwell"/>
              <a:cs typeface="Rockwell"/>
              <a:sym typeface="Rockwell"/>
            </a:endParaRPr>
          </a:p>
        </p:txBody>
      </p:sp>
      <p:sp>
        <p:nvSpPr>
          <p:cNvPr id="131" name="Google Shape;131;p18"/>
          <p:cNvSpPr txBox="1"/>
          <p:nvPr>
            <p:ph idx="1" type="body"/>
          </p:nvPr>
        </p:nvSpPr>
        <p:spPr>
          <a:xfrm>
            <a:off x="2521400" y="1785350"/>
            <a:ext cx="6108300" cy="2686800"/>
          </a:xfrm>
          <a:prstGeom prst="rect">
            <a:avLst/>
          </a:prstGeom>
        </p:spPr>
        <p:txBody>
          <a:bodyPr anchorCtr="0" anchor="t" bIns="91425" lIns="91425" spcFirstLastPara="1" rIns="91425" wrap="square" tIns="91425">
            <a:normAutofit lnSpcReduction="20000"/>
          </a:bodyPr>
          <a:lstStyle/>
          <a:p>
            <a:pPr indent="-330200" lvl="0" marL="4572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Goal</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Migrate mobile application to web application.</a:t>
            </a:r>
            <a:endParaRPr sz="1600"/>
          </a:p>
          <a:p>
            <a:pPr indent="0" lvl="0" marL="914400" rtl="0" algn="l">
              <a:lnSpc>
                <a:spcPct val="105000"/>
              </a:lnSpc>
              <a:spcBef>
                <a:spcPts val="1200"/>
              </a:spcBef>
              <a:spcAft>
                <a:spcPts val="0"/>
              </a:spcAft>
              <a:buNone/>
            </a:pPr>
            <a:r>
              <a:t/>
            </a:r>
            <a:endParaRPr sz="800"/>
          </a:p>
          <a:p>
            <a:pPr indent="-330200" lvl="0" marL="457200" rtl="0" algn="l">
              <a:lnSpc>
                <a:spcPct val="105000"/>
              </a:lnSpc>
              <a:spcBef>
                <a:spcPts val="1200"/>
              </a:spcBef>
              <a:spcAft>
                <a:spcPts val="0"/>
              </a:spcAft>
              <a:buSzPts val="1600"/>
              <a:buFont typeface="Rockwell"/>
              <a:buChar char="❖"/>
            </a:pPr>
            <a:r>
              <a:rPr lang="en" sz="1600">
                <a:latin typeface="Rockwell"/>
                <a:ea typeface="Rockwell"/>
                <a:cs typeface="Rockwell"/>
                <a:sym typeface="Rockwell"/>
              </a:rPr>
              <a:t>How it’s </a:t>
            </a:r>
            <a:r>
              <a:rPr lang="en" sz="1600"/>
              <a:t>Implemented</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ReactJS</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latin typeface="Rockwell"/>
                <a:ea typeface="Rockwell"/>
                <a:cs typeface="Rockwell"/>
                <a:sym typeface="Rockwell"/>
              </a:rPr>
              <a:t>FireBase (Cloud Support)</a:t>
            </a:r>
            <a:endParaRPr sz="1600">
              <a:latin typeface="Rockwell"/>
              <a:ea typeface="Rockwell"/>
              <a:cs typeface="Rockwell"/>
              <a:sym typeface="Rockwell"/>
            </a:endParaRPr>
          </a:p>
          <a:p>
            <a:pPr indent="0" lvl="0" marL="914400" rtl="0" algn="l">
              <a:lnSpc>
                <a:spcPct val="105000"/>
              </a:lnSpc>
              <a:spcBef>
                <a:spcPts val="1200"/>
              </a:spcBef>
              <a:spcAft>
                <a:spcPts val="0"/>
              </a:spcAft>
              <a:buNone/>
            </a:pPr>
            <a:r>
              <a:t/>
            </a:r>
            <a:endParaRPr sz="551"/>
          </a:p>
          <a:p>
            <a:pPr indent="-330200" lvl="0" marL="457200" rtl="0" algn="l">
              <a:lnSpc>
                <a:spcPct val="105000"/>
              </a:lnSpc>
              <a:spcBef>
                <a:spcPts val="1200"/>
              </a:spcBef>
              <a:spcAft>
                <a:spcPts val="0"/>
              </a:spcAft>
              <a:buSzPts val="1600"/>
              <a:buFont typeface="Rockwell"/>
              <a:buChar char="❖"/>
            </a:pPr>
            <a:r>
              <a:rPr lang="en" sz="1600"/>
              <a:t>What we created for the project.</a:t>
            </a:r>
            <a:endParaRPr sz="1600">
              <a:latin typeface="Rockwell"/>
              <a:ea typeface="Rockwell"/>
              <a:cs typeface="Rockwell"/>
              <a:sym typeface="Rockwell"/>
            </a:endParaRPr>
          </a:p>
          <a:p>
            <a:pPr indent="-330200" lvl="1" marL="914400" rtl="0" algn="l">
              <a:lnSpc>
                <a:spcPct val="105000"/>
              </a:lnSpc>
              <a:spcBef>
                <a:spcPts val="0"/>
              </a:spcBef>
              <a:spcAft>
                <a:spcPts val="0"/>
              </a:spcAft>
              <a:buSzPts val="1600"/>
              <a:buFont typeface="Rockwell"/>
              <a:buChar char="➢"/>
            </a:pPr>
            <a:r>
              <a:rPr lang="en" sz="1600"/>
              <a:t>Very generic components and common single page application functionality. </a:t>
            </a:r>
            <a:endParaRPr sz="1600">
              <a:latin typeface="Rockwell"/>
              <a:ea typeface="Rockwell"/>
              <a:cs typeface="Rockwell"/>
              <a:sym typeface="Rockwell"/>
            </a:endParaRPr>
          </a:p>
        </p:txBody>
      </p:sp>
      <p:sp>
        <p:nvSpPr>
          <p:cNvPr id="132" name="Google Shape;132;p18"/>
          <p:cNvSpPr txBox="1"/>
          <p:nvPr/>
        </p:nvSpPr>
        <p:spPr>
          <a:xfrm>
            <a:off x="7050575" y="4605550"/>
            <a:ext cx="13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Angelo Esmeralda</a:t>
            </a:r>
            <a:endParaRPr sz="1000">
              <a:latin typeface="Times New Roman"/>
              <a:ea typeface="Times New Roman"/>
              <a:cs typeface="Times New Roman"/>
              <a:sym typeface="Times New Roman"/>
            </a:endParaRPr>
          </a:p>
        </p:txBody>
      </p:sp>
      <p:pic>
        <p:nvPicPr>
          <p:cNvPr descr="Icon&#10;&#10;Description automatically generated" id="133" name="Google Shape;133;p18"/>
          <p:cNvPicPr preferRelativeResize="0"/>
          <p:nvPr/>
        </p:nvPicPr>
        <p:blipFill rotWithShape="1">
          <a:blip r:embed="rId3">
            <a:alphaModFix/>
          </a:blip>
          <a:srcRect b="0" l="0" r="0" t="0"/>
          <a:stretch/>
        </p:blipFill>
        <p:spPr>
          <a:xfrm flipH="1">
            <a:off x="228275" y="2381749"/>
            <a:ext cx="2081600" cy="2168350"/>
          </a:xfrm>
          <a:prstGeom prst="rect">
            <a:avLst/>
          </a:prstGeom>
          <a:noFill/>
          <a:ln>
            <a:noFill/>
          </a:ln>
        </p:spPr>
      </p:pic>
      <p:sp>
        <p:nvSpPr>
          <p:cNvPr id="134" name="Google Shape;134;p18"/>
          <p:cNvSpPr txBox="1"/>
          <p:nvPr/>
        </p:nvSpPr>
        <p:spPr>
          <a:xfrm>
            <a:off x="1758325" y="1953650"/>
            <a:ext cx="357600" cy="428100"/>
          </a:xfrm>
          <a:prstGeom prst="rect">
            <a:avLst/>
          </a:prstGeom>
          <a:noFill/>
          <a:ln>
            <a:noFill/>
          </a:ln>
        </p:spPr>
        <p:txBody>
          <a:bodyPr anchorCtr="0" anchor="t" bIns="91425" lIns="91425" spcFirstLastPara="1" rIns="91425" wrap="square" tIns="91425">
            <a:spAutoFit/>
          </a:bodyPr>
          <a:lstStyle/>
          <a:p>
            <a:pPr indent="0" lvl="0" marL="0" rtl="0" algn="l">
              <a:lnSpc>
                <a:spcPct val="70000"/>
              </a:lnSpc>
              <a:spcBef>
                <a:spcPts val="1200"/>
              </a:spcBef>
              <a:spcAft>
                <a:spcPts val="0"/>
              </a:spcAft>
              <a:buNone/>
            </a:pPr>
            <a:r>
              <a:rPr lang="en" sz="2260">
                <a:latin typeface="Rockwell"/>
                <a:ea typeface="Rockwell"/>
                <a:cs typeface="Rockwell"/>
                <a:sym typeface="Rockwel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673775" y="628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Why the Project is Important</a:t>
            </a:r>
            <a:endParaRPr>
              <a:latin typeface="Rockwell"/>
              <a:ea typeface="Rockwell"/>
              <a:cs typeface="Rockwell"/>
              <a:sym typeface="Rockwell"/>
            </a:endParaRPr>
          </a:p>
        </p:txBody>
      </p:sp>
      <p:sp>
        <p:nvSpPr>
          <p:cNvPr id="140" name="Google Shape;140;p19"/>
          <p:cNvSpPr txBox="1"/>
          <p:nvPr>
            <p:ph idx="1" type="body"/>
          </p:nvPr>
        </p:nvSpPr>
        <p:spPr>
          <a:xfrm>
            <a:off x="3165225" y="1316425"/>
            <a:ext cx="5642700" cy="3177300"/>
          </a:xfrm>
          <a:prstGeom prst="rect">
            <a:avLst/>
          </a:prstGeom>
        </p:spPr>
        <p:txBody>
          <a:bodyPr anchorCtr="0" anchor="t" bIns="91425" lIns="91425" spcFirstLastPara="1" rIns="91425" wrap="square" tIns="91425">
            <a:noAutofit/>
          </a:bodyPr>
          <a:lstStyle/>
          <a:p>
            <a:pPr indent="-317500" lvl="0" marL="457200" rtl="0" algn="l">
              <a:lnSpc>
                <a:spcPct val="105000"/>
              </a:lnSpc>
              <a:spcBef>
                <a:spcPts val="0"/>
              </a:spcBef>
              <a:spcAft>
                <a:spcPts val="0"/>
              </a:spcAft>
              <a:buSzPts val="1400"/>
              <a:buFont typeface="Rockwell"/>
              <a:buChar char="❖"/>
            </a:pPr>
            <a:r>
              <a:rPr lang="en" sz="1400"/>
              <a:t>Stats</a:t>
            </a:r>
            <a:endParaRPr sz="1400"/>
          </a:p>
          <a:p>
            <a:pPr indent="-317500" lvl="1" marL="914400" rtl="0" algn="l">
              <a:lnSpc>
                <a:spcPct val="105000"/>
              </a:lnSpc>
              <a:spcBef>
                <a:spcPts val="0"/>
              </a:spcBef>
              <a:spcAft>
                <a:spcPts val="0"/>
              </a:spcAft>
              <a:buSzPts val="1400"/>
              <a:buChar char="➢"/>
            </a:pPr>
            <a:r>
              <a:rPr lang="en" sz="1400"/>
              <a:t>64.4 million people suffer from cognitive impairment.</a:t>
            </a:r>
            <a:endParaRPr sz="1400"/>
          </a:p>
          <a:p>
            <a:pPr indent="-317500" lvl="1" marL="914400" rtl="0" algn="l">
              <a:lnSpc>
                <a:spcPct val="105000"/>
              </a:lnSpc>
              <a:spcBef>
                <a:spcPts val="0"/>
              </a:spcBef>
              <a:spcAft>
                <a:spcPts val="0"/>
              </a:spcAft>
              <a:buSzPts val="1400"/>
              <a:buChar char="➢"/>
            </a:pPr>
            <a:r>
              <a:rPr lang="en" sz="1400"/>
              <a:t>15.4 million </a:t>
            </a:r>
            <a:r>
              <a:rPr lang="en" sz="1400"/>
              <a:t>traumatic</a:t>
            </a:r>
            <a:r>
              <a:rPr lang="en" sz="1400"/>
              <a:t> brain injuries.</a:t>
            </a:r>
            <a:endParaRPr sz="1400"/>
          </a:p>
          <a:p>
            <a:pPr indent="-317500" lvl="1" marL="914400" rtl="0" algn="l">
              <a:lnSpc>
                <a:spcPct val="105000"/>
              </a:lnSpc>
              <a:spcBef>
                <a:spcPts val="0"/>
              </a:spcBef>
              <a:spcAft>
                <a:spcPts val="0"/>
              </a:spcAft>
              <a:buSzPts val="1400"/>
              <a:buChar char="➢"/>
            </a:pPr>
            <a:r>
              <a:rPr lang="en" sz="1400"/>
              <a:t>5.5 million people with </a:t>
            </a:r>
            <a:r>
              <a:rPr lang="en" sz="1400"/>
              <a:t>alzheimer's</a:t>
            </a:r>
            <a:r>
              <a:rPr lang="en" sz="1400"/>
              <a:t>. </a:t>
            </a:r>
            <a:endParaRPr sz="1400"/>
          </a:p>
          <a:p>
            <a:pPr indent="-317500" lvl="1" marL="914400" rtl="0" algn="l">
              <a:lnSpc>
                <a:spcPct val="105000"/>
              </a:lnSpc>
              <a:spcBef>
                <a:spcPts val="0"/>
              </a:spcBef>
              <a:spcAft>
                <a:spcPts val="0"/>
              </a:spcAft>
              <a:buSzPts val="1400"/>
              <a:buFont typeface="Rockwell"/>
              <a:buChar char="➢"/>
            </a:pPr>
            <a:r>
              <a:rPr lang="en" sz="1400">
                <a:latin typeface="Rockwell"/>
                <a:ea typeface="Rockwell"/>
                <a:cs typeface="Rockwell"/>
                <a:sym typeface="Rockwell"/>
              </a:rPr>
              <a:t>About 40% of the people that are of ages 65 or older have age associated memory impairment in the US.</a:t>
            </a:r>
            <a:endParaRPr sz="1400">
              <a:latin typeface="Rockwell"/>
              <a:ea typeface="Rockwell"/>
              <a:cs typeface="Rockwell"/>
              <a:sym typeface="Rockwell"/>
            </a:endParaRPr>
          </a:p>
          <a:p>
            <a:pPr indent="-317500" lvl="1" marL="914400" rtl="0" algn="l">
              <a:lnSpc>
                <a:spcPct val="105000"/>
              </a:lnSpc>
              <a:spcBef>
                <a:spcPts val="0"/>
              </a:spcBef>
              <a:spcAft>
                <a:spcPts val="0"/>
              </a:spcAft>
              <a:buSzPts val="1400"/>
              <a:buFont typeface="Rockwell"/>
              <a:buChar char="➢"/>
            </a:pPr>
            <a:r>
              <a:rPr lang="en" sz="1400">
                <a:latin typeface="Rockwell"/>
                <a:ea typeface="Rockwell"/>
                <a:cs typeface="Rockwell"/>
                <a:sym typeface="Rockwell"/>
              </a:rPr>
              <a:t>About 1% of them will progress to dementia each year.</a:t>
            </a:r>
            <a:endParaRPr sz="1400">
              <a:latin typeface="Rockwell"/>
              <a:ea typeface="Rockwell"/>
              <a:cs typeface="Rockwell"/>
              <a:sym typeface="Rockwell"/>
            </a:endParaRPr>
          </a:p>
          <a:p>
            <a:pPr indent="0" lvl="0" marL="914400" rtl="0" algn="l">
              <a:lnSpc>
                <a:spcPct val="105000"/>
              </a:lnSpc>
              <a:spcBef>
                <a:spcPts val="1200"/>
              </a:spcBef>
              <a:spcAft>
                <a:spcPts val="0"/>
              </a:spcAft>
              <a:buNone/>
            </a:pPr>
            <a:r>
              <a:t/>
            </a:r>
            <a:endParaRPr sz="1400"/>
          </a:p>
          <a:p>
            <a:pPr indent="-317500" lvl="0" marL="457200" rtl="0" algn="l">
              <a:lnSpc>
                <a:spcPct val="105000"/>
              </a:lnSpc>
              <a:spcBef>
                <a:spcPts val="1200"/>
              </a:spcBef>
              <a:spcAft>
                <a:spcPts val="0"/>
              </a:spcAft>
              <a:buSzPts val="1400"/>
              <a:buChar char="❖"/>
            </a:pPr>
            <a:r>
              <a:rPr lang="en" sz="1400"/>
              <a:t>Improved support for caregivers.</a:t>
            </a:r>
            <a:endParaRPr sz="1400"/>
          </a:p>
          <a:p>
            <a:pPr indent="-317500" lvl="1" marL="914400" rtl="0" algn="l">
              <a:lnSpc>
                <a:spcPct val="105000"/>
              </a:lnSpc>
              <a:spcBef>
                <a:spcPts val="0"/>
              </a:spcBef>
              <a:spcAft>
                <a:spcPts val="0"/>
              </a:spcAft>
              <a:buSzPts val="1400"/>
              <a:buChar char="➢"/>
            </a:pPr>
            <a:r>
              <a:rPr lang="en" sz="1400"/>
              <a:t>43.5 million unpaid caregivers.</a:t>
            </a:r>
            <a:endParaRPr sz="1400"/>
          </a:p>
          <a:p>
            <a:pPr indent="-317500" lvl="1" marL="914400" rtl="0" algn="l">
              <a:lnSpc>
                <a:spcPct val="105000"/>
              </a:lnSpc>
              <a:spcBef>
                <a:spcPts val="0"/>
              </a:spcBef>
              <a:spcAft>
                <a:spcPts val="0"/>
              </a:spcAft>
              <a:buSzPts val="1400"/>
              <a:buChar char="➢"/>
            </a:pPr>
            <a:r>
              <a:rPr lang="en" sz="1400"/>
              <a:t>Features for virtual caregiving.</a:t>
            </a:r>
            <a:endParaRPr sz="1400"/>
          </a:p>
        </p:txBody>
      </p:sp>
      <p:sp>
        <p:nvSpPr>
          <p:cNvPr id="141" name="Google Shape;141;p19"/>
          <p:cNvSpPr txBox="1"/>
          <p:nvPr/>
        </p:nvSpPr>
        <p:spPr>
          <a:xfrm>
            <a:off x="7050575" y="4605550"/>
            <a:ext cx="1367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Angelo Esmeralda</a:t>
            </a:r>
            <a:endParaRPr sz="1000">
              <a:latin typeface="Times New Roman"/>
              <a:ea typeface="Times New Roman"/>
              <a:cs typeface="Times New Roman"/>
              <a:sym typeface="Times New Roman"/>
            </a:endParaRPr>
          </a:p>
        </p:txBody>
      </p:sp>
      <p:pic>
        <p:nvPicPr>
          <p:cNvPr id="142" name="Google Shape;142;p19"/>
          <p:cNvPicPr preferRelativeResize="0"/>
          <p:nvPr/>
        </p:nvPicPr>
        <p:blipFill>
          <a:blip r:embed="rId3">
            <a:alphaModFix/>
          </a:blip>
          <a:stretch>
            <a:fillRect/>
          </a:stretch>
        </p:blipFill>
        <p:spPr>
          <a:xfrm>
            <a:off x="196900" y="2171438"/>
            <a:ext cx="1042625" cy="1467274"/>
          </a:xfrm>
          <a:prstGeom prst="rect">
            <a:avLst/>
          </a:prstGeom>
          <a:noFill/>
          <a:ln>
            <a:noFill/>
          </a:ln>
        </p:spPr>
      </p:pic>
      <p:pic>
        <p:nvPicPr>
          <p:cNvPr id="143" name="Google Shape;143;p19"/>
          <p:cNvPicPr preferRelativeResize="0"/>
          <p:nvPr/>
        </p:nvPicPr>
        <p:blipFill>
          <a:blip r:embed="rId4">
            <a:alphaModFix/>
          </a:blip>
          <a:stretch>
            <a:fillRect/>
          </a:stretch>
        </p:blipFill>
        <p:spPr>
          <a:xfrm>
            <a:off x="1418900" y="2057300"/>
            <a:ext cx="1863649" cy="1822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txBox="1"/>
          <p:nvPr>
            <p:ph type="title"/>
          </p:nvPr>
        </p:nvSpPr>
        <p:spPr>
          <a:xfrm>
            <a:off x="727650" y="617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ckwell"/>
                <a:ea typeface="Rockwell"/>
                <a:cs typeface="Rockwell"/>
                <a:sym typeface="Rockwell"/>
              </a:rPr>
              <a:t>Project Requirements/Tech Stack</a:t>
            </a:r>
            <a:endParaRPr>
              <a:latin typeface="Rockwell"/>
              <a:ea typeface="Rockwell"/>
              <a:cs typeface="Rockwell"/>
              <a:sym typeface="Rockwell"/>
            </a:endParaRPr>
          </a:p>
        </p:txBody>
      </p:sp>
      <p:sp>
        <p:nvSpPr>
          <p:cNvPr id="149" name="Google Shape;149;p20"/>
          <p:cNvSpPr txBox="1"/>
          <p:nvPr>
            <p:ph idx="1" type="body"/>
          </p:nvPr>
        </p:nvSpPr>
        <p:spPr>
          <a:xfrm>
            <a:off x="727650" y="1678075"/>
            <a:ext cx="3663000" cy="2591400"/>
          </a:xfrm>
          <a:prstGeom prst="rect">
            <a:avLst/>
          </a:prstGeom>
        </p:spPr>
        <p:txBody>
          <a:bodyPr anchorCtr="0" anchor="t" bIns="91425" lIns="91425" spcFirstLastPara="1" rIns="91425" wrap="square" tIns="91425">
            <a:normAutofit fontScale="77500" lnSpcReduction="20000"/>
          </a:bodyPr>
          <a:lstStyle/>
          <a:p>
            <a:pPr indent="0" lvl="0" marL="0" rtl="0" algn="l">
              <a:lnSpc>
                <a:spcPct val="150000"/>
              </a:lnSpc>
              <a:spcBef>
                <a:spcPts val="0"/>
              </a:spcBef>
              <a:spcAft>
                <a:spcPts val="0"/>
              </a:spcAft>
              <a:buNone/>
            </a:pPr>
            <a:r>
              <a:rPr lang="en" sz="1600">
                <a:latin typeface="Rockwell"/>
                <a:ea typeface="Rockwell"/>
                <a:cs typeface="Rockwell"/>
                <a:sym typeface="Rockwell"/>
              </a:rPr>
              <a:t>Programming/Development:</a:t>
            </a:r>
            <a:endParaRPr sz="1600">
              <a:latin typeface="Rockwell"/>
              <a:ea typeface="Rockwell"/>
              <a:cs typeface="Rockwell"/>
              <a:sym typeface="Rockwell"/>
            </a:endParaRPr>
          </a:p>
          <a:p>
            <a:pPr indent="-307340" lvl="0" marL="457200" rtl="0" algn="l">
              <a:lnSpc>
                <a:spcPct val="150000"/>
              </a:lnSpc>
              <a:spcBef>
                <a:spcPts val="1200"/>
              </a:spcBef>
              <a:spcAft>
                <a:spcPts val="0"/>
              </a:spcAft>
              <a:buSzPct val="100000"/>
              <a:buFont typeface="Rockwell"/>
              <a:buChar char="❖"/>
            </a:pPr>
            <a:r>
              <a:rPr lang="en" sz="1600">
                <a:latin typeface="Rockwell"/>
                <a:ea typeface="Rockwell"/>
                <a:cs typeface="Rockwell"/>
                <a:sym typeface="Rockwell"/>
              </a:rPr>
              <a:t>JavaScript/React</a:t>
            </a:r>
            <a:endParaRPr sz="1600">
              <a:latin typeface="Rockwell"/>
              <a:ea typeface="Rockwell"/>
              <a:cs typeface="Rockwell"/>
              <a:sym typeface="Rockwell"/>
            </a:endParaRPr>
          </a:p>
          <a:p>
            <a:pPr indent="-307340" lvl="0" marL="457200" rtl="0" algn="l">
              <a:lnSpc>
                <a:spcPct val="150000"/>
              </a:lnSpc>
              <a:spcBef>
                <a:spcPts val="0"/>
              </a:spcBef>
              <a:spcAft>
                <a:spcPts val="0"/>
              </a:spcAft>
              <a:buSzPct val="100000"/>
              <a:buFont typeface="Rockwell"/>
              <a:buChar char="❖"/>
            </a:pPr>
            <a:r>
              <a:rPr lang="en" sz="1600">
                <a:latin typeface="Rockwell"/>
                <a:ea typeface="Rockwell"/>
                <a:cs typeface="Rockwell"/>
                <a:sym typeface="Rockwell"/>
              </a:rPr>
              <a:t>HTML</a:t>
            </a:r>
            <a:endParaRPr sz="1600">
              <a:latin typeface="Rockwell"/>
              <a:ea typeface="Rockwell"/>
              <a:cs typeface="Rockwell"/>
              <a:sym typeface="Rockwell"/>
            </a:endParaRPr>
          </a:p>
          <a:p>
            <a:pPr indent="-307340" lvl="0" marL="457200" rtl="0" algn="l">
              <a:lnSpc>
                <a:spcPct val="150000"/>
              </a:lnSpc>
              <a:spcBef>
                <a:spcPts val="0"/>
              </a:spcBef>
              <a:spcAft>
                <a:spcPts val="0"/>
              </a:spcAft>
              <a:buSzPct val="100000"/>
              <a:buFont typeface="Rockwell"/>
              <a:buChar char="❖"/>
            </a:pPr>
            <a:r>
              <a:rPr lang="en" sz="1600">
                <a:latin typeface="Rockwell"/>
                <a:ea typeface="Rockwell"/>
                <a:cs typeface="Rockwell"/>
                <a:sym typeface="Rockwell"/>
              </a:rPr>
              <a:t>Tailwind CSS</a:t>
            </a:r>
            <a:endParaRPr sz="1600">
              <a:latin typeface="Rockwell"/>
              <a:ea typeface="Rockwell"/>
              <a:cs typeface="Rockwell"/>
              <a:sym typeface="Rockwell"/>
            </a:endParaRPr>
          </a:p>
          <a:p>
            <a:pPr indent="-307340" lvl="0" marL="457200" rtl="0" algn="l">
              <a:lnSpc>
                <a:spcPct val="150000"/>
              </a:lnSpc>
              <a:spcBef>
                <a:spcPts val="0"/>
              </a:spcBef>
              <a:spcAft>
                <a:spcPts val="0"/>
              </a:spcAft>
              <a:buSzPct val="100000"/>
              <a:buFont typeface="Rockwell"/>
              <a:buChar char="❖"/>
            </a:pPr>
            <a:r>
              <a:rPr lang="en" sz="1600">
                <a:latin typeface="Rockwell"/>
                <a:ea typeface="Rockwell"/>
                <a:cs typeface="Rockwell"/>
                <a:sym typeface="Rockwell"/>
              </a:rPr>
              <a:t>Firebase</a:t>
            </a:r>
            <a:endParaRPr sz="1600">
              <a:latin typeface="Rockwell"/>
              <a:ea typeface="Rockwell"/>
              <a:cs typeface="Rockwell"/>
              <a:sym typeface="Rockwell"/>
            </a:endParaRPr>
          </a:p>
          <a:p>
            <a:pPr indent="0" lvl="0" marL="0" rtl="0" algn="l">
              <a:lnSpc>
                <a:spcPct val="150000"/>
              </a:lnSpc>
              <a:spcBef>
                <a:spcPts val="1200"/>
              </a:spcBef>
              <a:spcAft>
                <a:spcPts val="0"/>
              </a:spcAft>
              <a:buNone/>
            </a:pPr>
            <a:r>
              <a:rPr lang="en" sz="1600">
                <a:latin typeface="Rockwell"/>
                <a:ea typeface="Rockwell"/>
                <a:cs typeface="Rockwell"/>
                <a:sym typeface="Rockwell"/>
              </a:rPr>
              <a:t>Source Control:</a:t>
            </a:r>
            <a:endParaRPr sz="1600">
              <a:latin typeface="Rockwell"/>
              <a:ea typeface="Rockwell"/>
              <a:cs typeface="Rockwell"/>
              <a:sym typeface="Rockwell"/>
            </a:endParaRPr>
          </a:p>
          <a:p>
            <a:pPr indent="-307340" lvl="0" marL="457200" rtl="0" algn="l">
              <a:lnSpc>
                <a:spcPct val="150000"/>
              </a:lnSpc>
              <a:spcBef>
                <a:spcPts val="1200"/>
              </a:spcBef>
              <a:spcAft>
                <a:spcPts val="0"/>
              </a:spcAft>
              <a:buSzPct val="100000"/>
              <a:buFont typeface="Rockwell"/>
              <a:buChar char="❖"/>
            </a:pPr>
            <a:r>
              <a:rPr lang="en" sz="1600">
                <a:latin typeface="Rockwell"/>
                <a:ea typeface="Rockwell"/>
                <a:cs typeface="Rockwell"/>
                <a:sym typeface="Rockwell"/>
              </a:rPr>
              <a:t>GitHub</a:t>
            </a:r>
            <a:endParaRPr sz="1600">
              <a:latin typeface="Rockwell"/>
              <a:ea typeface="Rockwell"/>
              <a:cs typeface="Rockwell"/>
              <a:sym typeface="Rockwell"/>
            </a:endParaRPr>
          </a:p>
          <a:p>
            <a:pPr indent="-307340" lvl="0" marL="457200" rtl="0" algn="l">
              <a:lnSpc>
                <a:spcPct val="150000"/>
              </a:lnSpc>
              <a:spcBef>
                <a:spcPts val="0"/>
              </a:spcBef>
              <a:spcAft>
                <a:spcPts val="0"/>
              </a:spcAft>
              <a:buSzPct val="100000"/>
              <a:buFont typeface="Rockwell"/>
              <a:buChar char="❖"/>
            </a:pPr>
            <a:r>
              <a:rPr lang="en" sz="1600">
                <a:latin typeface="Rockwell"/>
                <a:ea typeface="Rockwell"/>
                <a:cs typeface="Rockwell"/>
                <a:sym typeface="Rockwell"/>
              </a:rPr>
              <a:t>Jira (Agile Tracking)</a:t>
            </a:r>
            <a:endParaRPr sz="1600">
              <a:latin typeface="Rockwell"/>
              <a:ea typeface="Rockwell"/>
              <a:cs typeface="Rockwell"/>
              <a:sym typeface="Rockwell"/>
            </a:endParaRPr>
          </a:p>
        </p:txBody>
      </p:sp>
      <p:sp>
        <p:nvSpPr>
          <p:cNvPr id="150" name="Google Shape;150;p20"/>
          <p:cNvSpPr txBox="1"/>
          <p:nvPr/>
        </p:nvSpPr>
        <p:spPr>
          <a:xfrm>
            <a:off x="6867075" y="4670400"/>
            <a:ext cx="217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Marco Gonzalez and Ryan McKean</a:t>
            </a:r>
            <a:endParaRPr sz="1000">
              <a:latin typeface="Times New Roman"/>
              <a:ea typeface="Times New Roman"/>
              <a:cs typeface="Times New Roman"/>
              <a:sym typeface="Times New Roman"/>
            </a:endParaRPr>
          </a:p>
        </p:txBody>
      </p:sp>
      <p:pic>
        <p:nvPicPr>
          <p:cNvPr id="151" name="Google Shape;151;p20"/>
          <p:cNvPicPr preferRelativeResize="0"/>
          <p:nvPr/>
        </p:nvPicPr>
        <p:blipFill rotWithShape="1">
          <a:blip r:embed="rId3">
            <a:alphaModFix/>
          </a:blip>
          <a:srcRect b="0" l="0" r="66229" t="0"/>
          <a:stretch/>
        </p:blipFill>
        <p:spPr>
          <a:xfrm>
            <a:off x="6665675" y="2156650"/>
            <a:ext cx="1170225" cy="2032950"/>
          </a:xfrm>
          <a:prstGeom prst="rect">
            <a:avLst/>
          </a:prstGeom>
          <a:noFill/>
          <a:ln>
            <a:noFill/>
          </a:ln>
        </p:spPr>
      </p:pic>
      <p:pic>
        <p:nvPicPr>
          <p:cNvPr id="152" name="Google Shape;152;p20"/>
          <p:cNvPicPr preferRelativeResize="0"/>
          <p:nvPr/>
        </p:nvPicPr>
        <p:blipFill>
          <a:blip r:embed="rId4">
            <a:alphaModFix/>
          </a:blip>
          <a:stretch>
            <a:fillRect/>
          </a:stretch>
        </p:blipFill>
        <p:spPr>
          <a:xfrm>
            <a:off x="7218588" y="852024"/>
            <a:ext cx="1564826" cy="1564826"/>
          </a:xfrm>
          <a:prstGeom prst="rect">
            <a:avLst/>
          </a:prstGeom>
          <a:noFill/>
          <a:ln>
            <a:noFill/>
          </a:ln>
        </p:spPr>
      </p:pic>
      <p:pic>
        <p:nvPicPr>
          <p:cNvPr id="153" name="Google Shape;153;p20"/>
          <p:cNvPicPr preferRelativeResize="0"/>
          <p:nvPr/>
        </p:nvPicPr>
        <p:blipFill>
          <a:blip r:embed="rId5">
            <a:alphaModFix/>
          </a:blip>
          <a:stretch>
            <a:fillRect/>
          </a:stretch>
        </p:blipFill>
        <p:spPr>
          <a:xfrm>
            <a:off x="4481275" y="1751625"/>
            <a:ext cx="2385798" cy="820125"/>
          </a:xfrm>
          <a:prstGeom prst="rect">
            <a:avLst/>
          </a:prstGeom>
          <a:noFill/>
          <a:ln>
            <a:noFill/>
          </a:ln>
        </p:spPr>
      </p:pic>
      <p:pic>
        <p:nvPicPr>
          <p:cNvPr id="154" name="Google Shape;154;p20"/>
          <p:cNvPicPr preferRelativeResize="0"/>
          <p:nvPr/>
        </p:nvPicPr>
        <p:blipFill>
          <a:blip r:embed="rId6">
            <a:alphaModFix/>
          </a:blip>
          <a:stretch>
            <a:fillRect/>
          </a:stretch>
        </p:blipFill>
        <p:spPr>
          <a:xfrm>
            <a:off x="7061211" y="4099749"/>
            <a:ext cx="1444125" cy="618925"/>
          </a:xfrm>
          <a:prstGeom prst="rect">
            <a:avLst/>
          </a:prstGeom>
          <a:noFill/>
          <a:ln>
            <a:noFill/>
          </a:ln>
        </p:spPr>
      </p:pic>
      <p:pic>
        <p:nvPicPr>
          <p:cNvPr id="155" name="Google Shape;155;p20"/>
          <p:cNvPicPr preferRelativeResize="0"/>
          <p:nvPr/>
        </p:nvPicPr>
        <p:blipFill rotWithShape="1">
          <a:blip r:embed="rId3">
            <a:alphaModFix/>
          </a:blip>
          <a:srcRect b="0" l="32986" r="33243" t="0"/>
          <a:stretch/>
        </p:blipFill>
        <p:spPr>
          <a:xfrm>
            <a:off x="7790525" y="2571750"/>
            <a:ext cx="1170225" cy="2032950"/>
          </a:xfrm>
          <a:prstGeom prst="rect">
            <a:avLst/>
          </a:prstGeom>
          <a:noFill/>
          <a:ln>
            <a:noFill/>
          </a:ln>
        </p:spPr>
      </p:pic>
      <p:pic>
        <p:nvPicPr>
          <p:cNvPr id="156" name="Google Shape;156;p20"/>
          <p:cNvPicPr preferRelativeResize="0"/>
          <p:nvPr/>
        </p:nvPicPr>
        <p:blipFill>
          <a:blip r:embed="rId7">
            <a:alphaModFix/>
          </a:blip>
          <a:stretch>
            <a:fillRect/>
          </a:stretch>
        </p:blipFill>
        <p:spPr>
          <a:xfrm>
            <a:off x="4975925" y="2499850"/>
            <a:ext cx="1689750" cy="1689750"/>
          </a:xfrm>
          <a:prstGeom prst="rect">
            <a:avLst/>
          </a:prstGeom>
          <a:noFill/>
          <a:ln>
            <a:noFill/>
          </a:ln>
        </p:spPr>
      </p:pic>
      <p:pic>
        <p:nvPicPr>
          <p:cNvPr id="157" name="Google Shape;157;p20"/>
          <p:cNvPicPr preferRelativeResize="0"/>
          <p:nvPr/>
        </p:nvPicPr>
        <p:blipFill>
          <a:blip r:embed="rId8">
            <a:alphaModFix/>
          </a:blip>
          <a:stretch>
            <a:fillRect/>
          </a:stretch>
        </p:blipFill>
        <p:spPr>
          <a:xfrm>
            <a:off x="4585625" y="3384163"/>
            <a:ext cx="2177099" cy="2177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nvSpPr>
        <p:spPr>
          <a:xfrm>
            <a:off x="6867075" y="4670400"/>
            <a:ext cx="217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Marco Gonzalez and Ryan McKean</a:t>
            </a:r>
            <a:endParaRPr sz="1000">
              <a:latin typeface="Times New Roman"/>
              <a:ea typeface="Times New Roman"/>
              <a:cs typeface="Times New Roman"/>
              <a:sym typeface="Times New Roman"/>
            </a:endParaRPr>
          </a:p>
        </p:txBody>
      </p:sp>
      <p:sp>
        <p:nvSpPr>
          <p:cNvPr id="163" name="Google Shape;163;p21"/>
          <p:cNvSpPr txBox="1"/>
          <p:nvPr>
            <p:ph idx="2" type="body"/>
          </p:nvPr>
        </p:nvSpPr>
        <p:spPr>
          <a:xfrm>
            <a:off x="916250" y="1723525"/>
            <a:ext cx="5601600" cy="2219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Font typeface="Rockwell"/>
              <a:buChar char="❖"/>
            </a:pPr>
            <a:r>
              <a:rPr lang="en" sz="1500">
                <a:latin typeface="Rockwell"/>
                <a:ea typeface="Rockwell"/>
                <a:cs typeface="Rockwell"/>
                <a:sym typeface="Rockwell"/>
              </a:rPr>
              <a:t>Firebase is a realtime Google database used to host Want2Remember</a:t>
            </a:r>
            <a:r>
              <a:rPr lang="en" sz="1100">
                <a:solidFill>
                  <a:srgbClr val="000000"/>
                </a:solidFill>
                <a:latin typeface="Rockwell"/>
                <a:ea typeface="Rockwell"/>
                <a:cs typeface="Rockwell"/>
                <a:sym typeface="Rockwell"/>
              </a:rPr>
              <a:t>Ⓡ</a:t>
            </a:r>
            <a:r>
              <a:rPr lang="en" sz="1500">
                <a:latin typeface="Rockwell"/>
                <a:ea typeface="Rockwell"/>
                <a:cs typeface="Rockwell"/>
                <a:sym typeface="Rockwell"/>
              </a:rPr>
              <a:t>’s cloud data.</a:t>
            </a:r>
            <a:endParaRPr sz="1500">
              <a:latin typeface="Rockwell"/>
              <a:ea typeface="Rockwell"/>
              <a:cs typeface="Rockwell"/>
              <a:sym typeface="Rockwell"/>
            </a:endParaRPr>
          </a:p>
          <a:p>
            <a:pPr indent="-323850" lvl="0" marL="457200" rtl="0" algn="l">
              <a:spcBef>
                <a:spcPts val="0"/>
              </a:spcBef>
              <a:spcAft>
                <a:spcPts val="0"/>
              </a:spcAft>
              <a:buSzPts val="1500"/>
              <a:buFont typeface="Rockwell"/>
              <a:buChar char="❖"/>
            </a:pPr>
            <a:r>
              <a:rPr lang="en" sz="1500">
                <a:latin typeface="Rockwell"/>
                <a:ea typeface="Rockwell"/>
                <a:cs typeface="Rockwell"/>
                <a:sym typeface="Rockwell"/>
              </a:rPr>
              <a:t>Firebase</a:t>
            </a:r>
            <a:r>
              <a:rPr lang="en" sz="1500">
                <a:latin typeface="Rockwell"/>
                <a:ea typeface="Rockwell"/>
                <a:cs typeface="Rockwell"/>
                <a:sym typeface="Rockwell"/>
              </a:rPr>
              <a:t> for us Want2Remember™️ developers has </a:t>
            </a:r>
            <a:r>
              <a:rPr lang="en" sz="1500">
                <a:latin typeface="Rockwell"/>
                <a:ea typeface="Rockwell"/>
                <a:cs typeface="Rockwell"/>
                <a:sym typeface="Rockwell"/>
              </a:rPr>
              <a:t>been mainly as an emulator of a future </a:t>
            </a:r>
            <a:r>
              <a:rPr lang="en" sz="1500">
                <a:latin typeface="Rockwell"/>
                <a:ea typeface="Rockwell"/>
                <a:cs typeface="Rockwell"/>
                <a:sym typeface="Rockwell"/>
              </a:rPr>
              <a:t>permanent</a:t>
            </a:r>
            <a:r>
              <a:rPr lang="en" sz="1500">
                <a:latin typeface="Rockwell"/>
                <a:ea typeface="Rockwell"/>
                <a:cs typeface="Rockwell"/>
                <a:sym typeface="Rockwell"/>
              </a:rPr>
              <a:t> cloud database.</a:t>
            </a:r>
            <a:endParaRPr sz="1500">
              <a:latin typeface="Rockwell"/>
              <a:ea typeface="Rockwell"/>
              <a:cs typeface="Rockwell"/>
              <a:sym typeface="Rockwell"/>
            </a:endParaRPr>
          </a:p>
          <a:p>
            <a:pPr indent="-323850" lvl="0" marL="457200" rtl="0" algn="l">
              <a:spcBef>
                <a:spcPts val="0"/>
              </a:spcBef>
              <a:spcAft>
                <a:spcPts val="0"/>
              </a:spcAft>
              <a:buSzPts val="1500"/>
              <a:buFont typeface="Rockwell"/>
              <a:buChar char="❖"/>
            </a:pPr>
            <a:r>
              <a:rPr lang="en" sz="1500">
                <a:latin typeface="Rockwell"/>
                <a:ea typeface="Rockwell"/>
                <a:cs typeface="Rockwell"/>
                <a:sym typeface="Rockwell"/>
              </a:rPr>
              <a:t>The database emulator allows devs to edit and view the web application in real time.</a:t>
            </a:r>
            <a:endParaRPr sz="1500">
              <a:latin typeface="Rockwell"/>
              <a:ea typeface="Rockwell"/>
              <a:cs typeface="Rockwell"/>
              <a:sym typeface="Rockwell"/>
            </a:endParaRPr>
          </a:p>
        </p:txBody>
      </p:sp>
      <p:pic>
        <p:nvPicPr>
          <p:cNvPr id="164" name="Google Shape;164;p21"/>
          <p:cNvPicPr preferRelativeResize="0"/>
          <p:nvPr/>
        </p:nvPicPr>
        <p:blipFill>
          <a:blip r:embed="rId3">
            <a:alphaModFix/>
          </a:blip>
          <a:stretch>
            <a:fillRect/>
          </a:stretch>
        </p:blipFill>
        <p:spPr>
          <a:xfrm>
            <a:off x="7241250" y="784650"/>
            <a:ext cx="1428750" cy="1428750"/>
          </a:xfrm>
          <a:prstGeom prst="rect">
            <a:avLst/>
          </a:prstGeom>
          <a:noFill/>
          <a:ln>
            <a:noFill/>
          </a:ln>
        </p:spPr>
      </p:pic>
      <p:sp>
        <p:nvSpPr>
          <p:cNvPr id="165" name="Google Shape;165;p21"/>
          <p:cNvSpPr txBox="1"/>
          <p:nvPr/>
        </p:nvSpPr>
        <p:spPr>
          <a:xfrm>
            <a:off x="768575" y="658150"/>
            <a:ext cx="5452800" cy="4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56">
                <a:solidFill>
                  <a:schemeClr val="dk2"/>
                </a:solidFill>
                <a:latin typeface="Rockwell"/>
                <a:ea typeface="Rockwell"/>
                <a:cs typeface="Rockwell"/>
                <a:sym typeface="Rockwell"/>
              </a:rPr>
              <a:t>Why Firebase for Want2Remember</a:t>
            </a:r>
            <a:r>
              <a:rPr lang="en" sz="1500">
                <a:solidFill>
                  <a:schemeClr val="accent1"/>
                </a:solidFill>
                <a:latin typeface="Rockwell"/>
                <a:ea typeface="Rockwell"/>
                <a:cs typeface="Rockwell"/>
                <a:sym typeface="Rockwell"/>
              </a:rPr>
              <a:t>®️</a:t>
            </a:r>
            <a:r>
              <a:rPr b="1" lang="en" sz="1856">
                <a:solidFill>
                  <a:schemeClr val="dk2"/>
                </a:solidFill>
                <a:latin typeface="Rockwell"/>
                <a:ea typeface="Rockwell"/>
                <a:cs typeface="Rockwell"/>
                <a:sym typeface="Rockwell"/>
              </a:rPr>
              <a:t>?</a:t>
            </a:r>
            <a:endParaRPr b="1" sz="1856">
              <a:solidFill>
                <a:schemeClr val="dk2"/>
              </a:solidFill>
              <a:latin typeface="Rockwell"/>
              <a:ea typeface="Rockwell"/>
              <a:cs typeface="Rockwell"/>
              <a:sym typeface="Rockwell"/>
            </a:endParaRPr>
          </a:p>
        </p:txBody>
      </p:sp>
      <p:sp>
        <p:nvSpPr>
          <p:cNvPr id="166" name="Google Shape;166;p21"/>
          <p:cNvSpPr txBox="1"/>
          <p:nvPr/>
        </p:nvSpPr>
        <p:spPr>
          <a:xfrm>
            <a:off x="6690900" y="4010775"/>
            <a:ext cx="231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onsolas"/>
                <a:ea typeface="Consolas"/>
                <a:cs typeface="Consolas"/>
                <a:sym typeface="Consolas"/>
              </a:rPr>
              <a:t>yarn firebase </a:t>
            </a:r>
            <a:r>
              <a:rPr lang="en">
                <a:latin typeface="Lato"/>
                <a:ea typeface="Lato"/>
                <a:cs typeface="Lato"/>
                <a:sym typeface="Lato"/>
              </a:rPr>
              <a:t>to start firebase emulators</a:t>
            </a:r>
            <a:endParaRPr>
              <a:solidFill>
                <a:schemeClr val="dk2"/>
              </a:solidFill>
              <a:latin typeface="Lato"/>
              <a:ea typeface="Lato"/>
              <a:cs typeface="Lato"/>
              <a:sym typeface="Lato"/>
            </a:endParaRPr>
          </a:p>
        </p:txBody>
      </p:sp>
      <p:pic>
        <p:nvPicPr>
          <p:cNvPr id="167" name="Google Shape;167;p21"/>
          <p:cNvPicPr preferRelativeResize="0"/>
          <p:nvPr/>
        </p:nvPicPr>
        <p:blipFill>
          <a:blip r:embed="rId4">
            <a:alphaModFix/>
          </a:blip>
          <a:stretch>
            <a:fillRect/>
          </a:stretch>
        </p:blipFill>
        <p:spPr>
          <a:xfrm>
            <a:off x="6517850" y="2313025"/>
            <a:ext cx="2526326" cy="16977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